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6" r:id="rId2"/>
    <p:sldId id="256" r:id="rId3"/>
    <p:sldId id="277" r:id="rId4"/>
    <p:sldId id="278" r:id="rId5"/>
    <p:sldId id="279" r:id="rId6"/>
    <p:sldId id="297" r:id="rId7"/>
    <p:sldId id="298" r:id="rId8"/>
    <p:sldId id="282" r:id="rId9"/>
    <p:sldId id="299" r:id="rId10"/>
    <p:sldId id="289" r:id="rId11"/>
    <p:sldId id="291" r:id="rId12"/>
    <p:sldId id="293" r:id="rId13"/>
    <p:sldId id="271" r:id="rId14"/>
    <p:sldId id="287" r:id="rId15"/>
    <p:sldId id="258" r:id="rId16"/>
    <p:sldId id="260" r:id="rId17"/>
    <p:sldId id="286" r:id="rId18"/>
    <p:sldId id="288" r:id="rId19"/>
    <p:sldId id="294" r:id="rId20"/>
    <p:sldId id="290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20E4"/>
    <a:srgbClr val="1F7443"/>
    <a:srgbClr val="1F8447"/>
    <a:srgbClr val="2F5597"/>
    <a:srgbClr val="504F52"/>
    <a:srgbClr val="EEEEEE"/>
    <a:srgbClr val="B5B5B7"/>
    <a:srgbClr val="EAE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>
        <p:scale>
          <a:sx n="66" d="100"/>
          <a:sy n="66" d="100"/>
        </p:scale>
        <p:origin x="42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11F9-04C8-4FE7-9477-0272F929BCF7}" type="datetimeFigureOut">
              <a:rPr lang="en-PH" smtClean="0"/>
              <a:t>19/02/2024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96EEC-0C99-4888-941F-8EF169C522D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3112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22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ed157156c2_0_5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ed157156c2_0_5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288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c1d42393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c1d42393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930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c1d42393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c1d42393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56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72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ed157156c2_0_5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ed157156c2_0_5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0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ed157156c2_0_2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ed157156c2_0_2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ed157156c2_0_5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ed157156c2_0_5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c1d42393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c1d42393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ed157156c2_0_5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ed157156c2_0_5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39AD-8705-429D-A18A-83131D334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13E96-371D-467F-BF46-FB9EE30DF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50573-9722-4FA7-AD2D-E88CEEE7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BFE32-FE16-4EFF-90EC-199A62FE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D993D-208B-480C-B6C4-80D17257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7B09E-85E4-4C2F-A2E4-80F68D84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39C5D-5982-4C73-96AB-8FEEAD000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8181C-0D65-4FE1-BD15-2EF9298B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9BD29-60F3-4C05-A5E9-4994AE14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A8ECF-9757-4ADC-8450-592FC3DE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4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A14EF-B23A-4FAC-AA5B-BC523D6B4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0062C-FBB6-45A1-A23D-6E112F4D9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35876-1544-4A10-9653-1BD4070E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35688-90E8-480E-B7E6-D794870F9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887D0-4C50-404D-BCDE-0BBCA075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5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9109-D65C-416E-85E9-29137207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7803-6561-461E-B61B-7E81A8290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C75BC-ECBD-45D9-9C68-6E8240A5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F2B13-548D-401E-A7E1-80D6EB3E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FEAC-4571-4DC6-BACF-2AB29DCD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4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3AB7-F705-4F4F-8B8C-6F81B22E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42045-ADCA-4454-AD7C-E34681484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853FC-EEA3-4712-A032-7E6B5A85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FB7E5-7C34-46C9-A963-DCFCE0B5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12DE3-ADC9-421D-8BC5-AC63587C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4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62EEC-B772-4E80-A65F-CBA5BE74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80D5B-C7C6-440A-8DDB-1C6D6D61F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4E120-DF87-40B4-A907-B155A9E2B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D7B50-23C4-40E2-94E1-6D378A3EB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ABF69-8B02-4211-A995-02583DD5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EDB41-4CF3-4754-96F2-C4EA9E17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4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12F7-3147-42AF-B86E-B08A17AA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9EEC4-CB6C-48FE-8813-6D01BC5E9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ACA4B-2B8F-4C52-AEBC-23BA3B8A8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E1D8C-BDC5-41F7-A215-7B644F0E9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E8E6A-FEDA-4195-8925-7B8AC29AB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DFDD4-C9BD-4C94-AE8F-B14C2998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98803-53AB-4056-8FE6-450CFB56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BD1B32-29CD-452F-9BBF-52E9171D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66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A106-5C40-4595-9998-F9B8366D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CCA50-15E1-4546-8292-80FB81FC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A9734-892D-4959-B1BC-760747FA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B54A5-A79C-4BE9-A4F1-82429813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4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F7793-E1A9-4145-BF6E-E7D6EBD2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9408F-CAAC-43EA-B1B0-D94846D6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69684-66DC-4CC2-BFBB-A0F46055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843C-BC75-49FE-9C57-76CDF197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08D59-25A5-4513-9397-C2CC476B6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FE9B-1C72-4FF1-B859-031866F41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12718-6FE4-4044-8353-958DCCDC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9B9AF-E6C5-4FCA-836E-832D57C0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80A4D-D3A5-422B-A0E7-765CEF333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0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17B-CD43-4A3B-9F3C-E53DA8CC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A856E-FD2D-4A06-98FD-8F16E53BF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E9400-2780-4605-B6A8-C543DD91B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E3043-6109-411D-8BF2-B540694CD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6F505-6145-4A9C-9682-911A890C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89929-2F6A-4B79-88EE-C90498A4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6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3C7AB-C530-4F22-92F8-801D3285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2AD08-145C-45F7-8DFA-5E5A9F422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F0C4B-581D-4DF4-A664-E942FA0FD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970F2-4DA5-40DA-A986-46E409BC333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EBB85-02CD-4C22-9177-3E8B6CD22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93F34-C7FB-4186-9C4E-DD7E4A52B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15CDD-86CF-47C9-8A7D-5F45C9D3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0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6E6C7-88E3-B677-0D82-0FAEC8E6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D55F-6376-3A38-20DE-CEDB8F0F8D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7CF4B-66A3-187D-3635-221233B6F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D05B-9324-1151-B9C8-7CC8517BE916}"/>
              </a:ext>
            </a:extLst>
          </p:cNvPr>
          <p:cNvSpPr txBox="1"/>
          <p:nvPr/>
        </p:nvSpPr>
        <p:spPr>
          <a:xfrm>
            <a:off x="206187" y="2260784"/>
            <a:ext cx="84985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KA-STUDY APP:  A SYSTEM-BASED EDUCATIONAL APPLICATION FOR BASC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44DED6-0846-B9B5-E5CB-ADE620B282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B425DD-F08B-6B96-7EA4-A7DCB3F0BD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5B891-AEF0-8127-BE1E-121A6E44A027}"/>
              </a:ext>
            </a:extLst>
          </p:cNvPr>
          <p:cNvSpPr txBox="1"/>
          <p:nvPr/>
        </p:nvSpPr>
        <p:spPr>
          <a:xfrm>
            <a:off x="4203876" y="598911"/>
            <a:ext cx="4809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F74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7C1A1E-9036-E14C-AF8A-849E77899D6A}"/>
              </a:ext>
            </a:extLst>
          </p:cNvPr>
          <p:cNvSpPr/>
          <p:nvPr/>
        </p:nvSpPr>
        <p:spPr>
          <a:xfrm>
            <a:off x="227539" y="2713577"/>
            <a:ext cx="2123659" cy="212365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16F883-4790-1131-3E8F-E044C213F4CC}"/>
              </a:ext>
            </a:extLst>
          </p:cNvPr>
          <p:cNvSpPr/>
          <p:nvPr/>
        </p:nvSpPr>
        <p:spPr>
          <a:xfrm>
            <a:off x="5022475" y="2622931"/>
            <a:ext cx="2123659" cy="212365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E9FEB6-33C4-C5D1-5479-9FC3D084BACF}"/>
              </a:ext>
            </a:extLst>
          </p:cNvPr>
          <p:cNvSpPr/>
          <p:nvPr/>
        </p:nvSpPr>
        <p:spPr>
          <a:xfrm>
            <a:off x="2616489" y="2646721"/>
            <a:ext cx="2123659" cy="212365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561413-B13E-2C22-7B55-F0136883B6DF}"/>
              </a:ext>
            </a:extLst>
          </p:cNvPr>
          <p:cNvSpPr/>
          <p:nvPr/>
        </p:nvSpPr>
        <p:spPr>
          <a:xfrm>
            <a:off x="7482513" y="2579161"/>
            <a:ext cx="2123659" cy="212365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DB52EE-2745-9569-8AF5-D949269702AC}"/>
              </a:ext>
            </a:extLst>
          </p:cNvPr>
          <p:cNvSpPr txBox="1"/>
          <p:nvPr/>
        </p:nvSpPr>
        <p:spPr>
          <a:xfrm>
            <a:off x="3971364" y="1914278"/>
            <a:ext cx="424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OUR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4B536-B3E7-FE48-9B4E-C14BDAA089BD}"/>
              </a:ext>
            </a:extLst>
          </p:cNvPr>
          <p:cNvSpPr txBox="1"/>
          <p:nvPr/>
        </p:nvSpPr>
        <p:spPr>
          <a:xfrm>
            <a:off x="-76120" y="5041159"/>
            <a:ext cx="2730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Kimberly C. Sinaguinan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Project Manager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Data Analyst I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Multimedia III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E37929-8019-5439-8F03-A03C14FB8DB7}"/>
              </a:ext>
            </a:extLst>
          </p:cNvPr>
          <p:cNvSpPr txBox="1"/>
          <p:nvPr/>
        </p:nvSpPr>
        <p:spPr>
          <a:xfrm>
            <a:off x="2195539" y="5041159"/>
            <a:ext cx="273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Ronaldo F. </a:t>
            </a:r>
            <a:r>
              <a:rPr lang="en-US" sz="12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Payawal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 Jr.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Programmer I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Data Analyst III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C734C2-B4D4-0883-4277-2D48BBC0645D}"/>
              </a:ext>
            </a:extLst>
          </p:cNvPr>
          <p:cNvSpPr txBox="1"/>
          <p:nvPr/>
        </p:nvSpPr>
        <p:spPr>
          <a:xfrm>
            <a:off x="4718816" y="5072877"/>
            <a:ext cx="2730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Francesca V. </a:t>
            </a:r>
            <a:r>
              <a:rPr lang="en-US" sz="12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Piczon</a:t>
            </a:r>
            <a:endParaRPr lang="en-US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Multimedia I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Financial Manager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Data Analyst II</a:t>
            </a:r>
          </a:p>
          <a:p>
            <a:pPr algn="ctr"/>
            <a:endParaRPr lang="en-US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82D404-7F62-7534-2804-A0090183DA40}"/>
              </a:ext>
            </a:extLst>
          </p:cNvPr>
          <p:cNvSpPr txBox="1"/>
          <p:nvPr/>
        </p:nvSpPr>
        <p:spPr>
          <a:xfrm>
            <a:off x="7089920" y="5087189"/>
            <a:ext cx="273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Carl Angelo L. Aquino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Programmer II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Multimedia II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E35311-DC24-F452-4A09-EE2CF0C58498}"/>
              </a:ext>
            </a:extLst>
          </p:cNvPr>
          <p:cNvSpPr txBox="1"/>
          <p:nvPr/>
        </p:nvSpPr>
        <p:spPr>
          <a:xfrm>
            <a:off x="9513752" y="5101501"/>
            <a:ext cx="273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Christian S. Arenas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Programmer III</a:t>
            </a:r>
          </a:p>
          <a:p>
            <a:pPr algn="ctr"/>
            <a:endParaRPr lang="en-US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ED0C0F-28CB-868F-43E1-73E7ADFD964F}"/>
              </a:ext>
            </a:extLst>
          </p:cNvPr>
          <p:cNvCxnSpPr/>
          <p:nvPr/>
        </p:nvCxnSpPr>
        <p:spPr>
          <a:xfrm>
            <a:off x="5666510" y="1537991"/>
            <a:ext cx="942109" cy="0"/>
          </a:xfrm>
          <a:prstGeom prst="line">
            <a:avLst/>
          </a:prstGeom>
          <a:ln w="76200">
            <a:solidFill>
              <a:srgbClr val="1F744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69DAEC3-F892-A5CE-B883-C4310A68F772}"/>
              </a:ext>
            </a:extLst>
          </p:cNvPr>
          <p:cNvSpPr/>
          <p:nvPr/>
        </p:nvSpPr>
        <p:spPr>
          <a:xfrm>
            <a:off x="9820896" y="2623767"/>
            <a:ext cx="2164917" cy="2122823"/>
          </a:xfrm>
          <a:prstGeom prst="ellipse">
            <a:avLst/>
          </a:prstGeom>
          <a:blipFill dpi="0" rotWithShape="1">
            <a:blip r:embed="rId7">
              <a:alphaModFix amt="9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algn="ctr"/>
            <a:endParaRPr lang="en-PH" sz="1400"/>
          </a:p>
        </p:txBody>
      </p:sp>
    </p:spTree>
    <p:extLst>
      <p:ext uri="{BB962C8B-B14F-4D97-AF65-F5344CB8AC3E}">
        <p14:creationId xmlns:p14="http://schemas.microsoft.com/office/powerpoint/2010/main" val="1302299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169D-9DCF-40B5-9558-2B57132A5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12C79-68CE-4D90-A332-2FFF10309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92E45-D8FD-45A9-81F1-0F954B0863F8}"/>
              </a:ext>
            </a:extLst>
          </p:cNvPr>
          <p:cNvSpPr txBox="1"/>
          <p:nvPr/>
        </p:nvSpPr>
        <p:spPr>
          <a:xfrm>
            <a:off x="206187" y="2260784"/>
            <a:ext cx="84985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KA-STUDY APP:  A SYSTEM-BASED EDUCATIONAL APPLICATION FOR BASC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45506-9BC7-4533-9643-BC7F4C216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432F7-2415-485C-B2F1-032B5F34B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12AD7-CBF5-4448-865A-83BCF818BD6D}"/>
              </a:ext>
            </a:extLst>
          </p:cNvPr>
          <p:cNvSpPr txBox="1"/>
          <p:nvPr/>
        </p:nvSpPr>
        <p:spPr>
          <a:xfrm>
            <a:off x="276683" y="6068290"/>
            <a:ext cx="5069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BARANGAY MAASIM E-GOVERNANCE: EMPOWERING COMMUNITY THROUGH DIGITAL SOLUTIONS</a:t>
            </a:r>
            <a:endParaRPr lang="en-US" sz="11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486088-41BE-4E2F-8589-9CFE3B4BC19C}"/>
              </a:ext>
            </a:extLst>
          </p:cNvPr>
          <p:cNvCxnSpPr/>
          <p:nvPr/>
        </p:nvCxnSpPr>
        <p:spPr>
          <a:xfrm>
            <a:off x="26894" y="6483927"/>
            <a:ext cx="556952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44FBB0D-FACA-4D69-8769-A5C2AB0DE06E}"/>
              </a:ext>
            </a:extLst>
          </p:cNvPr>
          <p:cNvSpPr txBox="1"/>
          <p:nvPr/>
        </p:nvSpPr>
        <p:spPr>
          <a:xfrm>
            <a:off x="841535" y="887943"/>
            <a:ext cx="8737893" cy="200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11112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3562350" algn="l"/>
                <a:tab pos="4878705" algn="l"/>
              </a:tabLs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 Medium" panose="00000600000000000000" pitchFamily="2" charset="0"/>
                <a:ea typeface="Times New Roman" panose="02020603050405020304" pitchFamily="18" charset="0"/>
                <a:cs typeface="Poppins Medium" panose="00000600000000000000" pitchFamily="2" charset="0"/>
              </a:rPr>
              <a:t>The minimum specifications for workstations are:</a:t>
            </a:r>
          </a:p>
          <a:p>
            <a:pPr marL="0" marR="11112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3562350" algn="l"/>
                <a:tab pos="4878705" algn="l"/>
              </a:tabLst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oppins Medium" panose="00000600000000000000" pitchFamily="2" charset="0"/>
              <a:ea typeface="Times New Roman" panose="02020603050405020304" pitchFamily="18" charset="0"/>
              <a:cs typeface="Poppins Medium" panose="00000600000000000000" pitchFamily="2" charset="0"/>
            </a:endParaRPr>
          </a:p>
          <a:p>
            <a:pPr lvl="1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lvl="1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24003-8FAE-4E8D-958D-17333B046DC4}"/>
              </a:ext>
            </a:extLst>
          </p:cNvPr>
          <p:cNvSpPr txBox="1"/>
          <p:nvPr/>
        </p:nvSpPr>
        <p:spPr>
          <a:xfrm>
            <a:off x="1407076" y="399042"/>
            <a:ext cx="9724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1F74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SPECIFICATION</a:t>
            </a:r>
          </a:p>
        </p:txBody>
      </p:sp>
      <p:pic>
        <p:nvPicPr>
          <p:cNvPr id="6146" name="Picture 2" descr="Download Cpu, Processor, Intel. Royalty-Free Vector Graphic - Pixabay">
            <a:extLst>
              <a:ext uri="{FF2B5EF4-FFF2-40B4-BE49-F238E27FC236}">
                <a16:creationId xmlns:a16="http://schemas.microsoft.com/office/drawing/2014/main" id="{F8785DA2-7CD0-4389-8FC9-98C93376A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83" y="2347994"/>
            <a:ext cx="1828863" cy="182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0595E-8C0B-46E3-9845-A94F48482D1A}"/>
              </a:ext>
            </a:extLst>
          </p:cNvPr>
          <p:cNvSpPr txBox="1"/>
          <p:nvPr/>
        </p:nvSpPr>
        <p:spPr>
          <a:xfrm>
            <a:off x="899641" y="4661970"/>
            <a:ext cx="1480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Intel i3</a:t>
            </a:r>
          </a:p>
        </p:txBody>
      </p:sp>
      <p:pic>
        <p:nvPicPr>
          <p:cNvPr id="6148" name="Picture 4" descr="Rams Vector Art PNG, Ram Icon, Ram Icons, Ram, Icon PNG Image For Free  Download">
            <a:extLst>
              <a:ext uri="{FF2B5EF4-FFF2-40B4-BE49-F238E27FC236}">
                <a16:creationId xmlns:a16="http://schemas.microsoft.com/office/drawing/2014/main" id="{46EEF7BA-813F-4A4F-94B2-808BD8B10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13" y="1949066"/>
            <a:ext cx="2675910" cy="267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1105F5-EA58-4FA1-8893-590A9E31DDEB}"/>
              </a:ext>
            </a:extLst>
          </p:cNvPr>
          <p:cNvSpPr txBox="1"/>
          <p:nvPr/>
        </p:nvSpPr>
        <p:spPr>
          <a:xfrm>
            <a:off x="3669615" y="4624265"/>
            <a:ext cx="1974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8gb RAM</a:t>
            </a:r>
          </a:p>
        </p:txBody>
      </p:sp>
      <p:pic>
        <p:nvPicPr>
          <p:cNvPr id="6152" name="Picture 8" descr="Ssd icon solid-state drive sign Royalty Free Vector Image">
            <a:extLst>
              <a:ext uri="{FF2B5EF4-FFF2-40B4-BE49-F238E27FC236}">
                <a16:creationId xmlns:a16="http://schemas.microsoft.com/office/drawing/2014/main" id="{21BC9BF4-A929-4A0E-82F5-B74641463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2" t="15243" r="29440" b="23333"/>
          <a:stretch/>
        </p:blipFill>
        <p:spPr bwMode="auto">
          <a:xfrm>
            <a:off x="6748739" y="2316441"/>
            <a:ext cx="1532679" cy="205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99E289-4D74-49C9-91BE-7D37A5D07B62}"/>
              </a:ext>
            </a:extLst>
          </p:cNvPr>
          <p:cNvSpPr txBox="1"/>
          <p:nvPr/>
        </p:nvSpPr>
        <p:spPr>
          <a:xfrm>
            <a:off x="6237923" y="4510079"/>
            <a:ext cx="2956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256GB SSD or higher</a:t>
            </a:r>
          </a:p>
        </p:txBody>
      </p:sp>
      <p:pic>
        <p:nvPicPr>
          <p:cNvPr id="6164" name="Picture 20" descr="Free Wifi Vector Graphics: Icons, Logos, Symbols &amp; More | Download Now -  Pixabay">
            <a:extLst>
              <a:ext uri="{FF2B5EF4-FFF2-40B4-BE49-F238E27FC236}">
                <a16:creationId xmlns:a16="http://schemas.microsoft.com/office/drawing/2014/main" id="{C9259304-2217-41E0-A08A-8CF8E5C0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095" y="2111073"/>
            <a:ext cx="2273369" cy="22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FC12EE-FB9A-49F7-B8DE-7877CF310BB5}"/>
              </a:ext>
            </a:extLst>
          </p:cNvPr>
          <p:cNvSpPr txBox="1"/>
          <p:nvPr/>
        </p:nvSpPr>
        <p:spPr>
          <a:xfrm>
            <a:off x="9004359" y="4486901"/>
            <a:ext cx="2956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Ethernet and</a:t>
            </a:r>
          </a:p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Wi-FI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Connectivity</a:t>
            </a:r>
          </a:p>
        </p:txBody>
      </p:sp>
    </p:spTree>
    <p:extLst>
      <p:ext uri="{BB962C8B-B14F-4D97-AF65-F5344CB8AC3E}">
        <p14:creationId xmlns:p14="http://schemas.microsoft.com/office/powerpoint/2010/main" val="1956907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169D-9DCF-40B5-9558-2B57132A5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12C79-68CE-4D90-A332-2FFF10309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92E45-D8FD-45A9-81F1-0F954B0863F8}"/>
              </a:ext>
            </a:extLst>
          </p:cNvPr>
          <p:cNvSpPr txBox="1"/>
          <p:nvPr/>
        </p:nvSpPr>
        <p:spPr>
          <a:xfrm>
            <a:off x="206187" y="2260784"/>
            <a:ext cx="84985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KA-STUDY APP:  A SYSTEM-BASED EDUCATIONAL APPLICATION FOR BASC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45506-9BC7-4533-9643-BC7F4C216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432F7-2415-485C-B2F1-032B5F34B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36D-F6F1-4D4B-8EA5-02DF9B29ADF2}"/>
              </a:ext>
            </a:extLst>
          </p:cNvPr>
          <p:cNvSpPr txBox="1"/>
          <p:nvPr/>
        </p:nvSpPr>
        <p:spPr>
          <a:xfrm>
            <a:off x="1773722" y="355856"/>
            <a:ext cx="9754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F7443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AGILE METHODOLOGY (MODEL)</a:t>
            </a:r>
            <a:endParaRPr lang="en-US" sz="4400" b="1" dirty="0">
              <a:solidFill>
                <a:srgbClr val="1F744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12AD7-CBF5-4448-865A-83BCF818BD6D}"/>
              </a:ext>
            </a:extLst>
          </p:cNvPr>
          <p:cNvSpPr txBox="1"/>
          <p:nvPr/>
        </p:nvSpPr>
        <p:spPr>
          <a:xfrm>
            <a:off x="276683" y="6068290"/>
            <a:ext cx="5069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BARANGAY MAASIM E-GOVERNANCE: EMPOWERING COMMUNITY THROUGH DIGITAL SOLUTIONS</a:t>
            </a:r>
            <a:endParaRPr lang="en-US" sz="11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486088-41BE-4E2F-8589-9CFE3B4BC19C}"/>
              </a:ext>
            </a:extLst>
          </p:cNvPr>
          <p:cNvCxnSpPr/>
          <p:nvPr/>
        </p:nvCxnSpPr>
        <p:spPr>
          <a:xfrm>
            <a:off x="26894" y="6483927"/>
            <a:ext cx="556952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FDB7816-EC5F-4540-940B-94F661D1FC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655" y="1203487"/>
            <a:ext cx="6002690" cy="44059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087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0AB58B0B-75F1-4E7A-AFEC-0803A222547F}"/>
              </a:ext>
            </a:extLst>
          </p:cNvPr>
          <p:cNvSpPr/>
          <p:nvPr/>
        </p:nvSpPr>
        <p:spPr>
          <a:xfrm>
            <a:off x="0" y="-3"/>
            <a:ext cx="12192000" cy="6858003"/>
          </a:xfrm>
          <a:prstGeom prst="rect">
            <a:avLst/>
          </a:prstGeom>
          <a:blipFill dpi="0" rotWithShape="1">
            <a:blip r:embed="rId3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1254713" y="3344736"/>
            <a:ext cx="9682575" cy="25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tabLst>
                <a:tab pos="1233562" algn="l"/>
              </a:tabLst>
            </a:pPr>
            <a:r>
              <a:rPr lang="en-US" sz="3200" b="1" dirty="0">
                <a:solidFill>
                  <a:srgbClr val="1F7443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PATIENT AUTOMATED RECORDS AND INFORMATION SYSTEM</a:t>
            </a:r>
            <a:r>
              <a:rPr lang="en-US" sz="3200" dirty="0">
                <a:solidFill>
                  <a:srgbClr val="1F7443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3200" b="1" dirty="0">
                <a:solidFill>
                  <a:srgbClr val="1F7443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FOR THE RURAL HEALTH UNIT (RHU) IN BRGY. PINAOD, SAN ILDEFONSO, BULACAN</a:t>
            </a:r>
            <a:r>
              <a:rPr lang="en-US" sz="2667" dirty="0">
                <a:solidFill>
                  <a:srgbClr val="1F7443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6AC5CF-D915-40A2-BDD8-589416A22393}"/>
              </a:ext>
            </a:extLst>
          </p:cNvPr>
          <p:cNvSpPr/>
          <p:nvPr/>
        </p:nvSpPr>
        <p:spPr>
          <a:xfrm>
            <a:off x="4673599" y="249967"/>
            <a:ext cx="2844800" cy="28448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0"/>
          <p:cNvSpPr/>
          <p:nvPr/>
        </p:nvSpPr>
        <p:spPr>
          <a:xfrm>
            <a:off x="1015998" y="1264567"/>
            <a:ext cx="4576991" cy="5044800"/>
          </a:xfrm>
          <a:prstGeom prst="wedgeRectCallout">
            <a:avLst>
              <a:gd name="adj1" fmla="val 80137"/>
              <a:gd name="adj2" fmla="val -33145"/>
            </a:avLst>
          </a:prstGeom>
          <a:solidFill>
            <a:srgbClr val="02DAAB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3" name="Google Shape;1243;p30"/>
          <p:cNvSpPr txBox="1">
            <a:spLocks noGrp="1"/>
          </p:cNvSpPr>
          <p:nvPr>
            <p:ph type="title"/>
          </p:nvPr>
        </p:nvSpPr>
        <p:spPr>
          <a:xfrm>
            <a:off x="609600" y="332816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>
                <a:solidFill>
                  <a:srgbClr val="1F74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OBJECTIVES OF THE STUDY</a:t>
            </a:r>
            <a:endParaRPr b="1" dirty="0">
              <a:solidFill>
                <a:srgbClr val="1F744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299" name="Google Shape;1299;p30"/>
          <p:cNvGrpSpPr/>
          <p:nvPr/>
        </p:nvGrpSpPr>
        <p:grpSpPr>
          <a:xfrm>
            <a:off x="1196545" y="1447801"/>
            <a:ext cx="4259625" cy="4660791"/>
            <a:chOff x="3256062" y="2043675"/>
            <a:chExt cx="2482788" cy="2532868"/>
          </a:xfrm>
        </p:grpSpPr>
        <p:sp>
          <p:nvSpPr>
            <p:cNvPr id="1300" name="Google Shape;1300;p30"/>
            <p:cNvSpPr txBox="1"/>
            <p:nvPr/>
          </p:nvSpPr>
          <p:spPr>
            <a:xfrm>
              <a:off x="3256062" y="2634643"/>
              <a:ext cx="24573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186262" algn="just">
                <a:buClr>
                  <a:schemeClr val="dk1"/>
                </a:buClr>
                <a:buSzPts val="1400"/>
              </a:pPr>
              <a:r>
                <a:rPr lang="en-US" sz="2400" dirty="0">
                  <a:solidFill>
                    <a:srgbClr val="000000"/>
                  </a:solidFill>
                  <a:latin typeface="Poppins" panose="00000500000000000000" pitchFamily="2" charset="0"/>
                  <a:ea typeface="Times New Roman" panose="02020603050405020304" pitchFamily="18" charset="0"/>
                  <a:cs typeface="Poppins" panose="00000500000000000000" pitchFamily="2" charset="0"/>
                </a:rPr>
                <a:t>The main objective of the study is to develop a web-based patient automated records and information for the rural health unit in Barangay, </a:t>
              </a:r>
              <a:r>
                <a:rPr lang="en-US" sz="2400" dirty="0" err="1">
                  <a:solidFill>
                    <a:srgbClr val="000000"/>
                  </a:solidFill>
                  <a:latin typeface="Poppins" panose="00000500000000000000" pitchFamily="2" charset="0"/>
                  <a:ea typeface="Times New Roman" panose="02020603050405020304" pitchFamily="18" charset="0"/>
                  <a:cs typeface="Poppins" panose="00000500000000000000" pitchFamily="2" charset="0"/>
                </a:rPr>
                <a:t>Pinaod</a:t>
              </a:r>
              <a:r>
                <a:rPr lang="en-US" sz="2400" dirty="0">
                  <a:solidFill>
                    <a:srgbClr val="000000"/>
                  </a:solidFill>
                  <a:latin typeface="Poppins" panose="00000500000000000000" pitchFamily="2" charset="0"/>
                  <a:ea typeface="Times New Roman" panose="02020603050405020304" pitchFamily="18" charset="0"/>
                  <a:cs typeface="Poppins" panose="00000500000000000000" pitchFamily="2" charset="0"/>
                </a:rPr>
                <a:t>, San Ildefonso Bulacan. </a:t>
              </a:r>
              <a:endParaRPr lang="en-US" sz="2400" dirty="0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endParaRPr>
            </a:p>
            <a:p>
              <a:pPr marL="186262">
                <a:buClr>
                  <a:schemeClr val="dk1"/>
                </a:buClr>
                <a:buSzPts val="1400"/>
              </a:pPr>
              <a:endParaRPr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3405150" y="2043675"/>
              <a:ext cx="2333700" cy="450000"/>
            </a:xfrm>
            <a:prstGeom prst="roundRect">
              <a:avLst>
                <a:gd name="adj" fmla="val 50000"/>
              </a:avLst>
            </a:prstGeom>
            <a:solidFill>
              <a:srgbClr val="1F74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lt1"/>
                  </a:solidFill>
                  <a:latin typeface="Poppins" panose="00000500000000000000" pitchFamily="2" charset="0"/>
                  <a:ea typeface="Fira Sans Extra Condensed"/>
                  <a:cs typeface="Poppins" panose="00000500000000000000" pitchFamily="2" charset="0"/>
                  <a:sym typeface="Fira Sans Extra Condensed"/>
                </a:rPr>
                <a:t>MAIN OBJECTIVE</a:t>
              </a:r>
              <a:endParaRPr lang="en-US" sz="2400" dirty="0">
                <a:solidFill>
                  <a:schemeClr val="lt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83" name="Google Shape;659;p23">
            <a:extLst>
              <a:ext uri="{FF2B5EF4-FFF2-40B4-BE49-F238E27FC236}">
                <a16:creationId xmlns:a16="http://schemas.microsoft.com/office/drawing/2014/main" id="{F6113A76-CB75-4A47-B1FE-1359608B4217}"/>
              </a:ext>
            </a:extLst>
          </p:cNvPr>
          <p:cNvGrpSpPr/>
          <p:nvPr/>
        </p:nvGrpSpPr>
        <p:grpSpPr>
          <a:xfrm>
            <a:off x="8092373" y="4414531"/>
            <a:ext cx="3176415" cy="3388119"/>
            <a:chOff x="4666666" y="2944355"/>
            <a:chExt cx="2382311" cy="2541089"/>
          </a:xfrm>
        </p:grpSpPr>
        <p:grpSp>
          <p:nvGrpSpPr>
            <p:cNvPr id="84" name="Google Shape;660;p23">
              <a:extLst>
                <a:ext uri="{FF2B5EF4-FFF2-40B4-BE49-F238E27FC236}">
                  <a16:creationId xmlns:a16="http://schemas.microsoft.com/office/drawing/2014/main" id="{F681B82B-3120-4A04-AA5A-7873B417131D}"/>
                </a:ext>
              </a:extLst>
            </p:cNvPr>
            <p:cNvGrpSpPr/>
            <p:nvPr/>
          </p:nvGrpSpPr>
          <p:grpSpPr>
            <a:xfrm>
              <a:off x="4666666" y="2944355"/>
              <a:ext cx="2382311" cy="2541089"/>
              <a:chOff x="4666666" y="2944355"/>
              <a:chExt cx="2382311" cy="2541089"/>
            </a:xfrm>
          </p:grpSpPr>
          <p:sp>
            <p:nvSpPr>
              <p:cNvPr id="91" name="Google Shape;661;p23">
                <a:extLst>
                  <a:ext uri="{FF2B5EF4-FFF2-40B4-BE49-F238E27FC236}">
                    <a16:creationId xmlns:a16="http://schemas.microsoft.com/office/drawing/2014/main" id="{8608A9E7-5176-4015-9FFA-64C2F5EC0977}"/>
                  </a:ext>
                </a:extLst>
              </p:cNvPr>
              <p:cNvSpPr/>
              <p:nvPr/>
            </p:nvSpPr>
            <p:spPr>
              <a:xfrm rot="1486985">
                <a:off x="5011609" y="3206156"/>
                <a:ext cx="1692425" cy="2017486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20288" extrusionOk="0">
                    <a:moveTo>
                      <a:pt x="17017" y="18368"/>
                    </a:moveTo>
                    <a:lnTo>
                      <a:pt x="17017" y="18368"/>
                    </a:lnTo>
                    <a:lnTo>
                      <a:pt x="17005" y="18566"/>
                    </a:lnTo>
                    <a:lnTo>
                      <a:pt x="16980" y="18752"/>
                    </a:lnTo>
                    <a:lnTo>
                      <a:pt x="16930" y="18937"/>
                    </a:lnTo>
                    <a:lnTo>
                      <a:pt x="16869" y="19111"/>
                    </a:lnTo>
                    <a:lnTo>
                      <a:pt x="16782" y="19284"/>
                    </a:lnTo>
                    <a:lnTo>
                      <a:pt x="16695" y="19445"/>
                    </a:lnTo>
                    <a:lnTo>
                      <a:pt x="16584" y="19581"/>
                    </a:lnTo>
                    <a:lnTo>
                      <a:pt x="16460" y="19718"/>
                    </a:lnTo>
                    <a:lnTo>
                      <a:pt x="16324" y="19842"/>
                    </a:lnTo>
                    <a:lnTo>
                      <a:pt x="16175" y="19953"/>
                    </a:lnTo>
                    <a:lnTo>
                      <a:pt x="16014" y="20052"/>
                    </a:lnTo>
                    <a:lnTo>
                      <a:pt x="15853" y="20139"/>
                    </a:lnTo>
                    <a:lnTo>
                      <a:pt x="15667" y="20201"/>
                    </a:lnTo>
                    <a:lnTo>
                      <a:pt x="15494" y="20250"/>
                    </a:lnTo>
                    <a:lnTo>
                      <a:pt x="15296" y="20275"/>
                    </a:lnTo>
                    <a:lnTo>
                      <a:pt x="15097" y="20287"/>
                    </a:lnTo>
                    <a:lnTo>
                      <a:pt x="1920" y="20287"/>
                    </a:lnTo>
                    <a:lnTo>
                      <a:pt x="1920" y="20287"/>
                    </a:lnTo>
                    <a:lnTo>
                      <a:pt x="1722" y="20275"/>
                    </a:lnTo>
                    <a:lnTo>
                      <a:pt x="1536" y="20250"/>
                    </a:lnTo>
                    <a:lnTo>
                      <a:pt x="1350" y="20201"/>
                    </a:lnTo>
                    <a:lnTo>
                      <a:pt x="1177" y="20139"/>
                    </a:lnTo>
                    <a:lnTo>
                      <a:pt x="1003" y="20052"/>
                    </a:lnTo>
                    <a:lnTo>
                      <a:pt x="842" y="19953"/>
                    </a:lnTo>
                    <a:lnTo>
                      <a:pt x="694" y="19842"/>
                    </a:lnTo>
                    <a:lnTo>
                      <a:pt x="570" y="19718"/>
                    </a:lnTo>
                    <a:lnTo>
                      <a:pt x="446" y="19581"/>
                    </a:lnTo>
                    <a:lnTo>
                      <a:pt x="334" y="19445"/>
                    </a:lnTo>
                    <a:lnTo>
                      <a:pt x="235" y="19284"/>
                    </a:lnTo>
                    <a:lnTo>
                      <a:pt x="149" y="19111"/>
                    </a:lnTo>
                    <a:lnTo>
                      <a:pt x="87" y="18937"/>
                    </a:lnTo>
                    <a:lnTo>
                      <a:pt x="37" y="18752"/>
                    </a:lnTo>
                    <a:lnTo>
                      <a:pt x="12" y="18566"/>
                    </a:lnTo>
                    <a:lnTo>
                      <a:pt x="0" y="18368"/>
                    </a:lnTo>
                    <a:lnTo>
                      <a:pt x="0" y="1920"/>
                    </a:lnTo>
                    <a:lnTo>
                      <a:pt x="0" y="1920"/>
                    </a:lnTo>
                    <a:lnTo>
                      <a:pt x="12" y="1722"/>
                    </a:lnTo>
                    <a:lnTo>
                      <a:pt x="37" y="1524"/>
                    </a:lnTo>
                    <a:lnTo>
                      <a:pt x="87" y="1351"/>
                    </a:lnTo>
                    <a:lnTo>
                      <a:pt x="149" y="1165"/>
                    </a:lnTo>
                    <a:lnTo>
                      <a:pt x="235" y="1004"/>
                    </a:lnTo>
                    <a:lnTo>
                      <a:pt x="334" y="843"/>
                    </a:lnTo>
                    <a:lnTo>
                      <a:pt x="446" y="694"/>
                    </a:lnTo>
                    <a:lnTo>
                      <a:pt x="570" y="558"/>
                    </a:lnTo>
                    <a:lnTo>
                      <a:pt x="694" y="434"/>
                    </a:lnTo>
                    <a:lnTo>
                      <a:pt x="842" y="323"/>
                    </a:lnTo>
                    <a:lnTo>
                      <a:pt x="1003" y="224"/>
                    </a:lnTo>
                    <a:lnTo>
                      <a:pt x="1177" y="149"/>
                    </a:lnTo>
                    <a:lnTo>
                      <a:pt x="1350" y="87"/>
                    </a:lnTo>
                    <a:lnTo>
                      <a:pt x="1536" y="38"/>
                    </a:lnTo>
                    <a:lnTo>
                      <a:pt x="1722" y="13"/>
                    </a:lnTo>
                    <a:lnTo>
                      <a:pt x="1920" y="1"/>
                    </a:lnTo>
                    <a:lnTo>
                      <a:pt x="15097" y="1"/>
                    </a:lnTo>
                    <a:lnTo>
                      <a:pt x="15097" y="1"/>
                    </a:lnTo>
                    <a:lnTo>
                      <a:pt x="15296" y="13"/>
                    </a:lnTo>
                    <a:lnTo>
                      <a:pt x="15494" y="38"/>
                    </a:lnTo>
                    <a:lnTo>
                      <a:pt x="15667" y="87"/>
                    </a:lnTo>
                    <a:lnTo>
                      <a:pt x="15853" y="149"/>
                    </a:lnTo>
                    <a:lnTo>
                      <a:pt x="16014" y="224"/>
                    </a:lnTo>
                    <a:lnTo>
                      <a:pt x="16175" y="323"/>
                    </a:lnTo>
                    <a:lnTo>
                      <a:pt x="16324" y="434"/>
                    </a:lnTo>
                    <a:lnTo>
                      <a:pt x="16460" y="558"/>
                    </a:lnTo>
                    <a:lnTo>
                      <a:pt x="16584" y="694"/>
                    </a:lnTo>
                    <a:lnTo>
                      <a:pt x="16695" y="843"/>
                    </a:lnTo>
                    <a:lnTo>
                      <a:pt x="16782" y="1004"/>
                    </a:lnTo>
                    <a:lnTo>
                      <a:pt x="16869" y="1165"/>
                    </a:lnTo>
                    <a:lnTo>
                      <a:pt x="16930" y="1351"/>
                    </a:lnTo>
                    <a:lnTo>
                      <a:pt x="16980" y="1524"/>
                    </a:lnTo>
                    <a:lnTo>
                      <a:pt x="17005" y="1722"/>
                    </a:lnTo>
                    <a:lnTo>
                      <a:pt x="17017" y="1920"/>
                    </a:lnTo>
                    <a:lnTo>
                      <a:pt x="17017" y="183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662;p23">
                <a:extLst>
                  <a:ext uri="{FF2B5EF4-FFF2-40B4-BE49-F238E27FC236}">
                    <a16:creationId xmlns:a16="http://schemas.microsoft.com/office/drawing/2014/main" id="{2D0718ED-202B-4431-A6B1-A167EF167EDB}"/>
                  </a:ext>
                </a:extLst>
              </p:cNvPr>
              <p:cNvSpPr/>
              <p:nvPr/>
            </p:nvSpPr>
            <p:spPr>
              <a:xfrm rot="1486985">
                <a:off x="5191331" y="3372346"/>
                <a:ext cx="1353702" cy="1643086"/>
              </a:xfrm>
              <a:custGeom>
                <a:avLst/>
                <a:gdLst/>
                <a:ahLst/>
                <a:cxnLst/>
                <a:rect l="l" t="t" r="r" b="b"/>
                <a:pathLst>
                  <a:path w="13612" h="16523" extrusionOk="0">
                    <a:moveTo>
                      <a:pt x="13611" y="1"/>
                    </a:moveTo>
                    <a:lnTo>
                      <a:pt x="0" y="1"/>
                    </a:lnTo>
                    <a:lnTo>
                      <a:pt x="0" y="16523"/>
                    </a:lnTo>
                    <a:lnTo>
                      <a:pt x="10602" y="16523"/>
                    </a:lnTo>
                    <a:lnTo>
                      <a:pt x="13611" y="13265"/>
                    </a:lnTo>
                    <a:lnTo>
                      <a:pt x="136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663;p23">
                <a:extLst>
                  <a:ext uri="{FF2B5EF4-FFF2-40B4-BE49-F238E27FC236}">
                    <a16:creationId xmlns:a16="http://schemas.microsoft.com/office/drawing/2014/main" id="{E790D9B8-FFB0-4B99-803A-FE62B3BF1F05}"/>
                  </a:ext>
                </a:extLst>
              </p:cNvPr>
              <p:cNvSpPr/>
              <p:nvPr/>
            </p:nvSpPr>
            <p:spPr>
              <a:xfrm rot="1486985">
                <a:off x="5920555" y="4851672"/>
                <a:ext cx="299441" cy="323983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3258" extrusionOk="0">
                    <a:moveTo>
                      <a:pt x="1" y="3258"/>
                    </a:moveTo>
                    <a:lnTo>
                      <a:pt x="3010" y="0"/>
                    </a:lnTo>
                    <a:lnTo>
                      <a:pt x="1" y="0"/>
                    </a:lnTo>
                    <a:lnTo>
                      <a:pt x="1" y="32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664;p23">
                <a:extLst>
                  <a:ext uri="{FF2B5EF4-FFF2-40B4-BE49-F238E27FC236}">
                    <a16:creationId xmlns:a16="http://schemas.microsoft.com/office/drawing/2014/main" id="{0D47FE88-E0EA-484E-A04E-C7D2ED6739C3}"/>
                  </a:ext>
                </a:extLst>
              </p:cNvPr>
              <p:cNvSpPr/>
              <p:nvPr/>
            </p:nvSpPr>
            <p:spPr>
              <a:xfrm rot="1486985">
                <a:off x="5901149" y="3258728"/>
                <a:ext cx="699724" cy="250097"/>
              </a:xfrm>
              <a:custGeom>
                <a:avLst/>
                <a:gdLst/>
                <a:ahLst/>
                <a:cxnLst/>
                <a:rect l="l" t="t" r="r" b="b"/>
                <a:pathLst>
                  <a:path w="7036" h="2515" extrusionOk="0">
                    <a:moveTo>
                      <a:pt x="7036" y="2515"/>
                    </a:moveTo>
                    <a:lnTo>
                      <a:pt x="1" y="2515"/>
                    </a:lnTo>
                    <a:lnTo>
                      <a:pt x="1" y="0"/>
                    </a:lnTo>
                    <a:lnTo>
                      <a:pt x="7036" y="0"/>
                    </a:lnTo>
                    <a:lnTo>
                      <a:pt x="7036" y="251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665;p23">
                <a:extLst>
                  <a:ext uri="{FF2B5EF4-FFF2-40B4-BE49-F238E27FC236}">
                    <a16:creationId xmlns:a16="http://schemas.microsoft.com/office/drawing/2014/main" id="{99F05914-C161-4E8B-9F49-7323E7E839E9}"/>
                  </a:ext>
                </a:extLst>
              </p:cNvPr>
              <p:cNvSpPr/>
              <p:nvPr/>
            </p:nvSpPr>
            <p:spPr>
              <a:xfrm rot="1486985">
                <a:off x="5989555" y="3242438"/>
                <a:ext cx="73990" cy="7398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44" extrusionOk="0">
                    <a:moveTo>
                      <a:pt x="743" y="372"/>
                    </a:moveTo>
                    <a:lnTo>
                      <a:pt x="743" y="372"/>
                    </a:lnTo>
                    <a:lnTo>
                      <a:pt x="743" y="447"/>
                    </a:lnTo>
                    <a:lnTo>
                      <a:pt x="719" y="521"/>
                    </a:lnTo>
                    <a:lnTo>
                      <a:pt x="682" y="583"/>
                    </a:lnTo>
                    <a:lnTo>
                      <a:pt x="632" y="632"/>
                    </a:lnTo>
                    <a:lnTo>
                      <a:pt x="582" y="682"/>
                    </a:lnTo>
                    <a:lnTo>
                      <a:pt x="520" y="719"/>
                    </a:lnTo>
                    <a:lnTo>
                      <a:pt x="446" y="731"/>
                    </a:lnTo>
                    <a:lnTo>
                      <a:pt x="372" y="744"/>
                    </a:lnTo>
                    <a:lnTo>
                      <a:pt x="372" y="744"/>
                    </a:lnTo>
                    <a:lnTo>
                      <a:pt x="298" y="731"/>
                    </a:lnTo>
                    <a:lnTo>
                      <a:pt x="236" y="719"/>
                    </a:lnTo>
                    <a:lnTo>
                      <a:pt x="174" y="682"/>
                    </a:lnTo>
                    <a:lnTo>
                      <a:pt x="112" y="632"/>
                    </a:lnTo>
                    <a:lnTo>
                      <a:pt x="75" y="583"/>
                    </a:lnTo>
                    <a:lnTo>
                      <a:pt x="37" y="521"/>
                    </a:lnTo>
                    <a:lnTo>
                      <a:pt x="13" y="447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13" y="298"/>
                    </a:lnTo>
                    <a:lnTo>
                      <a:pt x="37" y="236"/>
                    </a:lnTo>
                    <a:lnTo>
                      <a:pt x="75" y="174"/>
                    </a:lnTo>
                    <a:lnTo>
                      <a:pt x="112" y="112"/>
                    </a:lnTo>
                    <a:lnTo>
                      <a:pt x="174" y="63"/>
                    </a:lnTo>
                    <a:lnTo>
                      <a:pt x="236" y="38"/>
                    </a:lnTo>
                    <a:lnTo>
                      <a:pt x="298" y="13"/>
                    </a:lnTo>
                    <a:lnTo>
                      <a:pt x="372" y="1"/>
                    </a:lnTo>
                    <a:lnTo>
                      <a:pt x="372" y="1"/>
                    </a:lnTo>
                    <a:lnTo>
                      <a:pt x="446" y="13"/>
                    </a:lnTo>
                    <a:lnTo>
                      <a:pt x="520" y="38"/>
                    </a:lnTo>
                    <a:lnTo>
                      <a:pt x="582" y="63"/>
                    </a:lnTo>
                    <a:lnTo>
                      <a:pt x="632" y="112"/>
                    </a:lnTo>
                    <a:lnTo>
                      <a:pt x="682" y="174"/>
                    </a:lnTo>
                    <a:lnTo>
                      <a:pt x="719" y="236"/>
                    </a:lnTo>
                    <a:lnTo>
                      <a:pt x="743" y="298"/>
                    </a:lnTo>
                    <a:lnTo>
                      <a:pt x="743" y="372"/>
                    </a:lnTo>
                    <a:lnTo>
                      <a:pt x="743" y="3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666;p23">
                <a:extLst>
                  <a:ext uri="{FF2B5EF4-FFF2-40B4-BE49-F238E27FC236}">
                    <a16:creationId xmlns:a16="http://schemas.microsoft.com/office/drawing/2014/main" id="{FB65BBE7-A437-4405-85EC-55DB0CCB5549}"/>
                  </a:ext>
                </a:extLst>
              </p:cNvPr>
              <p:cNvSpPr/>
              <p:nvPr/>
            </p:nvSpPr>
            <p:spPr>
              <a:xfrm rot="1486985">
                <a:off x="6437938" y="3449458"/>
                <a:ext cx="73990" cy="7398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44" extrusionOk="0">
                    <a:moveTo>
                      <a:pt x="744" y="372"/>
                    </a:moveTo>
                    <a:lnTo>
                      <a:pt x="744" y="372"/>
                    </a:lnTo>
                    <a:lnTo>
                      <a:pt x="731" y="447"/>
                    </a:lnTo>
                    <a:lnTo>
                      <a:pt x="719" y="521"/>
                    </a:lnTo>
                    <a:lnTo>
                      <a:pt x="682" y="583"/>
                    </a:lnTo>
                    <a:lnTo>
                      <a:pt x="632" y="632"/>
                    </a:lnTo>
                    <a:lnTo>
                      <a:pt x="583" y="682"/>
                    </a:lnTo>
                    <a:lnTo>
                      <a:pt x="521" y="719"/>
                    </a:lnTo>
                    <a:lnTo>
                      <a:pt x="447" y="731"/>
                    </a:lnTo>
                    <a:lnTo>
                      <a:pt x="372" y="744"/>
                    </a:lnTo>
                    <a:lnTo>
                      <a:pt x="372" y="744"/>
                    </a:lnTo>
                    <a:lnTo>
                      <a:pt x="298" y="731"/>
                    </a:lnTo>
                    <a:lnTo>
                      <a:pt x="224" y="719"/>
                    </a:lnTo>
                    <a:lnTo>
                      <a:pt x="162" y="682"/>
                    </a:lnTo>
                    <a:lnTo>
                      <a:pt x="112" y="632"/>
                    </a:lnTo>
                    <a:lnTo>
                      <a:pt x="63" y="583"/>
                    </a:lnTo>
                    <a:lnTo>
                      <a:pt x="38" y="521"/>
                    </a:lnTo>
                    <a:lnTo>
                      <a:pt x="13" y="447"/>
                    </a:lnTo>
                    <a:lnTo>
                      <a:pt x="1" y="372"/>
                    </a:lnTo>
                    <a:lnTo>
                      <a:pt x="1" y="372"/>
                    </a:lnTo>
                    <a:lnTo>
                      <a:pt x="13" y="298"/>
                    </a:lnTo>
                    <a:lnTo>
                      <a:pt x="38" y="236"/>
                    </a:lnTo>
                    <a:lnTo>
                      <a:pt x="63" y="174"/>
                    </a:lnTo>
                    <a:lnTo>
                      <a:pt x="112" y="112"/>
                    </a:lnTo>
                    <a:lnTo>
                      <a:pt x="162" y="63"/>
                    </a:lnTo>
                    <a:lnTo>
                      <a:pt x="224" y="38"/>
                    </a:lnTo>
                    <a:lnTo>
                      <a:pt x="298" y="13"/>
                    </a:lnTo>
                    <a:lnTo>
                      <a:pt x="372" y="1"/>
                    </a:lnTo>
                    <a:lnTo>
                      <a:pt x="372" y="1"/>
                    </a:lnTo>
                    <a:lnTo>
                      <a:pt x="447" y="13"/>
                    </a:lnTo>
                    <a:lnTo>
                      <a:pt x="521" y="38"/>
                    </a:lnTo>
                    <a:lnTo>
                      <a:pt x="583" y="63"/>
                    </a:lnTo>
                    <a:lnTo>
                      <a:pt x="632" y="112"/>
                    </a:lnTo>
                    <a:lnTo>
                      <a:pt x="682" y="174"/>
                    </a:lnTo>
                    <a:lnTo>
                      <a:pt x="719" y="236"/>
                    </a:lnTo>
                    <a:lnTo>
                      <a:pt x="731" y="298"/>
                    </a:lnTo>
                    <a:lnTo>
                      <a:pt x="744" y="372"/>
                    </a:lnTo>
                    <a:lnTo>
                      <a:pt x="744" y="3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667;p23">
                <a:extLst>
                  <a:ext uri="{FF2B5EF4-FFF2-40B4-BE49-F238E27FC236}">
                    <a16:creationId xmlns:a16="http://schemas.microsoft.com/office/drawing/2014/main" id="{3F3BAD2C-F9F9-4ED0-A6B0-EC3B1D69F82C}"/>
                  </a:ext>
                </a:extLst>
              </p:cNvPr>
              <p:cNvSpPr/>
              <p:nvPr/>
            </p:nvSpPr>
            <p:spPr>
              <a:xfrm rot="1486985">
                <a:off x="6060855" y="3211640"/>
                <a:ext cx="455775" cy="181084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1821" extrusionOk="0">
                    <a:moveTo>
                      <a:pt x="3678" y="1821"/>
                    </a:moveTo>
                    <a:lnTo>
                      <a:pt x="892" y="1821"/>
                    </a:lnTo>
                    <a:lnTo>
                      <a:pt x="0" y="0"/>
                    </a:lnTo>
                    <a:lnTo>
                      <a:pt x="4583" y="0"/>
                    </a:lnTo>
                    <a:lnTo>
                      <a:pt x="3678" y="18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98" name="Google Shape;668;p23">
                <a:extLst>
                  <a:ext uri="{FF2B5EF4-FFF2-40B4-BE49-F238E27FC236}">
                    <a16:creationId xmlns:a16="http://schemas.microsoft.com/office/drawing/2014/main" id="{AC0625F6-026D-4161-A914-6421BAC2F5C2}"/>
                  </a:ext>
                </a:extLst>
              </p:cNvPr>
              <p:cNvGrpSpPr/>
              <p:nvPr/>
            </p:nvGrpSpPr>
            <p:grpSpPr>
              <a:xfrm>
                <a:off x="5196878" y="3477893"/>
                <a:ext cx="1382951" cy="1382823"/>
                <a:chOff x="5196878" y="3477893"/>
                <a:chExt cx="1382951" cy="1382823"/>
              </a:xfrm>
            </p:grpSpPr>
            <p:sp>
              <p:nvSpPr>
                <p:cNvPr id="100" name="Google Shape;669;p23">
                  <a:extLst>
                    <a:ext uri="{FF2B5EF4-FFF2-40B4-BE49-F238E27FC236}">
                      <a16:creationId xmlns:a16="http://schemas.microsoft.com/office/drawing/2014/main" id="{980375BF-53F4-4222-8FF3-5C41916EEBA1}"/>
                    </a:ext>
                  </a:extLst>
                </p:cNvPr>
                <p:cNvSpPr/>
                <p:nvPr/>
              </p:nvSpPr>
              <p:spPr>
                <a:xfrm rot="1486985">
                  <a:off x="5367289" y="3648327"/>
                  <a:ext cx="1042128" cy="1041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9" h="10478" extrusionOk="0">
                      <a:moveTo>
                        <a:pt x="5239" y="5239"/>
                      </a:moveTo>
                      <a:lnTo>
                        <a:pt x="10429" y="5970"/>
                      </a:lnTo>
                      <a:lnTo>
                        <a:pt x="10429" y="5970"/>
                      </a:lnTo>
                      <a:lnTo>
                        <a:pt x="10392" y="6180"/>
                      </a:lnTo>
                      <a:lnTo>
                        <a:pt x="10342" y="6378"/>
                      </a:lnTo>
                      <a:lnTo>
                        <a:pt x="10292" y="6589"/>
                      </a:lnTo>
                      <a:lnTo>
                        <a:pt x="10243" y="6787"/>
                      </a:lnTo>
                      <a:lnTo>
                        <a:pt x="10169" y="6985"/>
                      </a:lnTo>
                      <a:lnTo>
                        <a:pt x="10094" y="7184"/>
                      </a:lnTo>
                      <a:lnTo>
                        <a:pt x="10020" y="7382"/>
                      </a:lnTo>
                      <a:lnTo>
                        <a:pt x="9921" y="7567"/>
                      </a:lnTo>
                      <a:lnTo>
                        <a:pt x="9921" y="7567"/>
                      </a:lnTo>
                      <a:lnTo>
                        <a:pt x="9797" y="7815"/>
                      </a:lnTo>
                      <a:lnTo>
                        <a:pt x="9661" y="8038"/>
                      </a:lnTo>
                      <a:lnTo>
                        <a:pt x="9512" y="8261"/>
                      </a:lnTo>
                      <a:lnTo>
                        <a:pt x="9364" y="8472"/>
                      </a:lnTo>
                      <a:lnTo>
                        <a:pt x="9190" y="8670"/>
                      </a:lnTo>
                      <a:lnTo>
                        <a:pt x="9017" y="8868"/>
                      </a:lnTo>
                      <a:lnTo>
                        <a:pt x="8843" y="9041"/>
                      </a:lnTo>
                      <a:lnTo>
                        <a:pt x="8645" y="9215"/>
                      </a:lnTo>
                      <a:lnTo>
                        <a:pt x="8447" y="9376"/>
                      </a:lnTo>
                      <a:lnTo>
                        <a:pt x="8249" y="9524"/>
                      </a:lnTo>
                      <a:lnTo>
                        <a:pt x="8038" y="9673"/>
                      </a:lnTo>
                      <a:lnTo>
                        <a:pt x="7815" y="9797"/>
                      </a:lnTo>
                      <a:lnTo>
                        <a:pt x="7605" y="9921"/>
                      </a:lnTo>
                      <a:lnTo>
                        <a:pt x="7370" y="10020"/>
                      </a:lnTo>
                      <a:lnTo>
                        <a:pt x="7134" y="10119"/>
                      </a:lnTo>
                      <a:lnTo>
                        <a:pt x="6899" y="10205"/>
                      </a:lnTo>
                      <a:lnTo>
                        <a:pt x="6664" y="10280"/>
                      </a:lnTo>
                      <a:lnTo>
                        <a:pt x="6416" y="10342"/>
                      </a:lnTo>
                      <a:lnTo>
                        <a:pt x="6168" y="10391"/>
                      </a:lnTo>
                      <a:lnTo>
                        <a:pt x="5920" y="10428"/>
                      </a:lnTo>
                      <a:lnTo>
                        <a:pt x="5673" y="10466"/>
                      </a:lnTo>
                      <a:lnTo>
                        <a:pt x="5425" y="10478"/>
                      </a:lnTo>
                      <a:lnTo>
                        <a:pt x="5165" y="10478"/>
                      </a:lnTo>
                      <a:lnTo>
                        <a:pt x="4917" y="10466"/>
                      </a:lnTo>
                      <a:lnTo>
                        <a:pt x="4657" y="10453"/>
                      </a:lnTo>
                      <a:lnTo>
                        <a:pt x="4409" y="10416"/>
                      </a:lnTo>
                      <a:lnTo>
                        <a:pt x="4149" y="10366"/>
                      </a:lnTo>
                      <a:lnTo>
                        <a:pt x="3902" y="10305"/>
                      </a:lnTo>
                      <a:lnTo>
                        <a:pt x="3642" y="10230"/>
                      </a:lnTo>
                      <a:lnTo>
                        <a:pt x="3394" y="10144"/>
                      </a:lnTo>
                      <a:lnTo>
                        <a:pt x="3146" y="10044"/>
                      </a:lnTo>
                      <a:lnTo>
                        <a:pt x="2898" y="9933"/>
                      </a:lnTo>
                      <a:lnTo>
                        <a:pt x="2898" y="9933"/>
                      </a:lnTo>
                      <a:lnTo>
                        <a:pt x="2663" y="9809"/>
                      </a:lnTo>
                      <a:lnTo>
                        <a:pt x="2440" y="9673"/>
                      </a:lnTo>
                      <a:lnTo>
                        <a:pt x="2217" y="9524"/>
                      </a:lnTo>
                      <a:lnTo>
                        <a:pt x="2007" y="9363"/>
                      </a:lnTo>
                      <a:lnTo>
                        <a:pt x="1809" y="9202"/>
                      </a:lnTo>
                      <a:lnTo>
                        <a:pt x="1610" y="9029"/>
                      </a:lnTo>
                      <a:lnTo>
                        <a:pt x="1437" y="8843"/>
                      </a:lnTo>
                      <a:lnTo>
                        <a:pt x="1264" y="8657"/>
                      </a:lnTo>
                      <a:lnTo>
                        <a:pt x="1103" y="8459"/>
                      </a:lnTo>
                      <a:lnTo>
                        <a:pt x="954" y="8249"/>
                      </a:lnTo>
                      <a:lnTo>
                        <a:pt x="805" y="8038"/>
                      </a:lnTo>
                      <a:lnTo>
                        <a:pt x="682" y="7828"/>
                      </a:lnTo>
                      <a:lnTo>
                        <a:pt x="558" y="7605"/>
                      </a:lnTo>
                      <a:lnTo>
                        <a:pt x="446" y="7382"/>
                      </a:lnTo>
                      <a:lnTo>
                        <a:pt x="360" y="7146"/>
                      </a:lnTo>
                      <a:lnTo>
                        <a:pt x="273" y="6911"/>
                      </a:lnTo>
                      <a:lnTo>
                        <a:pt x="199" y="6663"/>
                      </a:lnTo>
                      <a:lnTo>
                        <a:pt x="137" y="6428"/>
                      </a:lnTo>
                      <a:lnTo>
                        <a:pt x="87" y="6180"/>
                      </a:lnTo>
                      <a:lnTo>
                        <a:pt x="38" y="5933"/>
                      </a:lnTo>
                      <a:lnTo>
                        <a:pt x="13" y="5685"/>
                      </a:lnTo>
                      <a:lnTo>
                        <a:pt x="0" y="5425"/>
                      </a:lnTo>
                      <a:lnTo>
                        <a:pt x="0" y="5177"/>
                      </a:lnTo>
                      <a:lnTo>
                        <a:pt x="0" y="4917"/>
                      </a:lnTo>
                      <a:lnTo>
                        <a:pt x="25" y="4669"/>
                      </a:lnTo>
                      <a:lnTo>
                        <a:pt x="62" y="4409"/>
                      </a:lnTo>
                      <a:lnTo>
                        <a:pt x="112" y="4149"/>
                      </a:lnTo>
                      <a:lnTo>
                        <a:pt x="174" y="3901"/>
                      </a:lnTo>
                      <a:lnTo>
                        <a:pt x="248" y="3654"/>
                      </a:lnTo>
                      <a:lnTo>
                        <a:pt x="335" y="3406"/>
                      </a:lnTo>
                      <a:lnTo>
                        <a:pt x="434" y="3158"/>
                      </a:lnTo>
                      <a:lnTo>
                        <a:pt x="545" y="2911"/>
                      </a:lnTo>
                      <a:lnTo>
                        <a:pt x="545" y="2911"/>
                      </a:lnTo>
                      <a:lnTo>
                        <a:pt x="669" y="2675"/>
                      </a:lnTo>
                      <a:lnTo>
                        <a:pt x="805" y="2440"/>
                      </a:lnTo>
                      <a:lnTo>
                        <a:pt x="954" y="2217"/>
                      </a:lnTo>
                      <a:lnTo>
                        <a:pt x="1115" y="2007"/>
                      </a:lnTo>
                      <a:lnTo>
                        <a:pt x="1276" y="1808"/>
                      </a:lnTo>
                      <a:lnTo>
                        <a:pt x="1449" y="1623"/>
                      </a:lnTo>
                      <a:lnTo>
                        <a:pt x="1635" y="1437"/>
                      </a:lnTo>
                      <a:lnTo>
                        <a:pt x="1821" y="1263"/>
                      </a:lnTo>
                      <a:lnTo>
                        <a:pt x="2019" y="1102"/>
                      </a:lnTo>
                      <a:lnTo>
                        <a:pt x="2217" y="954"/>
                      </a:lnTo>
                      <a:lnTo>
                        <a:pt x="2428" y="818"/>
                      </a:lnTo>
                      <a:lnTo>
                        <a:pt x="2651" y="681"/>
                      </a:lnTo>
                      <a:lnTo>
                        <a:pt x="2874" y="570"/>
                      </a:lnTo>
                      <a:lnTo>
                        <a:pt x="3097" y="458"/>
                      </a:lnTo>
                      <a:lnTo>
                        <a:pt x="3332" y="359"/>
                      </a:lnTo>
                      <a:lnTo>
                        <a:pt x="3567" y="273"/>
                      </a:lnTo>
                      <a:lnTo>
                        <a:pt x="3803" y="198"/>
                      </a:lnTo>
                      <a:lnTo>
                        <a:pt x="4050" y="136"/>
                      </a:lnTo>
                      <a:lnTo>
                        <a:pt x="4298" y="87"/>
                      </a:lnTo>
                      <a:lnTo>
                        <a:pt x="4546" y="50"/>
                      </a:lnTo>
                      <a:lnTo>
                        <a:pt x="4793" y="25"/>
                      </a:lnTo>
                      <a:lnTo>
                        <a:pt x="5054" y="0"/>
                      </a:lnTo>
                      <a:lnTo>
                        <a:pt x="5301" y="0"/>
                      </a:lnTo>
                      <a:lnTo>
                        <a:pt x="5561" y="13"/>
                      </a:lnTo>
                      <a:lnTo>
                        <a:pt x="5809" y="37"/>
                      </a:lnTo>
                      <a:lnTo>
                        <a:pt x="6069" y="62"/>
                      </a:lnTo>
                      <a:lnTo>
                        <a:pt x="6317" y="112"/>
                      </a:lnTo>
                      <a:lnTo>
                        <a:pt x="6577" y="174"/>
                      </a:lnTo>
                      <a:lnTo>
                        <a:pt x="6825" y="248"/>
                      </a:lnTo>
                      <a:lnTo>
                        <a:pt x="7072" y="335"/>
                      </a:lnTo>
                      <a:lnTo>
                        <a:pt x="7320" y="434"/>
                      </a:lnTo>
                      <a:lnTo>
                        <a:pt x="7568" y="545"/>
                      </a:lnTo>
                      <a:lnTo>
                        <a:pt x="7568" y="545"/>
                      </a:lnTo>
                      <a:lnTo>
                        <a:pt x="7753" y="644"/>
                      </a:lnTo>
                      <a:lnTo>
                        <a:pt x="7939" y="756"/>
                      </a:lnTo>
                      <a:lnTo>
                        <a:pt x="8113" y="867"/>
                      </a:lnTo>
                      <a:lnTo>
                        <a:pt x="8286" y="979"/>
                      </a:lnTo>
                      <a:lnTo>
                        <a:pt x="8447" y="1102"/>
                      </a:lnTo>
                      <a:lnTo>
                        <a:pt x="8608" y="1226"/>
                      </a:lnTo>
                      <a:lnTo>
                        <a:pt x="8757" y="1363"/>
                      </a:lnTo>
                      <a:lnTo>
                        <a:pt x="8905" y="1511"/>
                      </a:lnTo>
                      <a:lnTo>
                        <a:pt x="9054" y="1647"/>
                      </a:lnTo>
                      <a:lnTo>
                        <a:pt x="9190" y="1796"/>
                      </a:lnTo>
                      <a:lnTo>
                        <a:pt x="9314" y="1957"/>
                      </a:lnTo>
                      <a:lnTo>
                        <a:pt x="9438" y="2118"/>
                      </a:lnTo>
                      <a:lnTo>
                        <a:pt x="9562" y="2279"/>
                      </a:lnTo>
                      <a:lnTo>
                        <a:pt x="9673" y="2452"/>
                      </a:lnTo>
                      <a:lnTo>
                        <a:pt x="9772" y="2626"/>
                      </a:lnTo>
                      <a:lnTo>
                        <a:pt x="9871" y="2799"/>
                      </a:lnTo>
                      <a:lnTo>
                        <a:pt x="9958" y="2985"/>
                      </a:lnTo>
                      <a:lnTo>
                        <a:pt x="10045" y="3158"/>
                      </a:lnTo>
                      <a:lnTo>
                        <a:pt x="10119" y="3344"/>
                      </a:lnTo>
                      <a:lnTo>
                        <a:pt x="10193" y="3542"/>
                      </a:lnTo>
                      <a:lnTo>
                        <a:pt x="10255" y="3728"/>
                      </a:lnTo>
                      <a:lnTo>
                        <a:pt x="10305" y="3926"/>
                      </a:lnTo>
                      <a:lnTo>
                        <a:pt x="10354" y="4124"/>
                      </a:lnTo>
                      <a:lnTo>
                        <a:pt x="10392" y="4323"/>
                      </a:lnTo>
                      <a:lnTo>
                        <a:pt x="10429" y="4521"/>
                      </a:lnTo>
                      <a:lnTo>
                        <a:pt x="10453" y="4731"/>
                      </a:lnTo>
                      <a:lnTo>
                        <a:pt x="10466" y="4929"/>
                      </a:lnTo>
                      <a:lnTo>
                        <a:pt x="10478" y="5140"/>
                      </a:lnTo>
                      <a:lnTo>
                        <a:pt x="10478" y="5338"/>
                      </a:lnTo>
                      <a:lnTo>
                        <a:pt x="10466" y="5549"/>
                      </a:lnTo>
                      <a:lnTo>
                        <a:pt x="10453" y="5759"/>
                      </a:lnTo>
                      <a:lnTo>
                        <a:pt x="10429" y="5970"/>
                      </a:lnTo>
                      <a:lnTo>
                        <a:pt x="5239" y="52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1" name="Google Shape;670;p23">
                  <a:extLst>
                    <a:ext uri="{FF2B5EF4-FFF2-40B4-BE49-F238E27FC236}">
                      <a16:creationId xmlns:a16="http://schemas.microsoft.com/office/drawing/2014/main" id="{B366573A-0849-4AF0-9EC3-867DA2BDF56F}"/>
                    </a:ext>
                  </a:extLst>
                </p:cNvPr>
                <p:cNvSpPr/>
                <p:nvPr/>
              </p:nvSpPr>
              <p:spPr>
                <a:xfrm rot="1486985">
                  <a:off x="5465881" y="3555518"/>
                  <a:ext cx="521114" cy="68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0" h="6899" extrusionOk="0">
                      <a:moveTo>
                        <a:pt x="5239" y="5239"/>
                      </a:moveTo>
                      <a:lnTo>
                        <a:pt x="260" y="6899"/>
                      </a:lnTo>
                      <a:lnTo>
                        <a:pt x="260" y="6899"/>
                      </a:lnTo>
                      <a:lnTo>
                        <a:pt x="199" y="6700"/>
                      </a:lnTo>
                      <a:lnTo>
                        <a:pt x="149" y="6490"/>
                      </a:lnTo>
                      <a:lnTo>
                        <a:pt x="99" y="6292"/>
                      </a:lnTo>
                      <a:lnTo>
                        <a:pt x="62" y="6081"/>
                      </a:lnTo>
                      <a:lnTo>
                        <a:pt x="38" y="5871"/>
                      </a:lnTo>
                      <a:lnTo>
                        <a:pt x="13" y="5660"/>
                      </a:lnTo>
                      <a:lnTo>
                        <a:pt x="0" y="5450"/>
                      </a:lnTo>
                      <a:lnTo>
                        <a:pt x="0" y="5239"/>
                      </a:lnTo>
                      <a:lnTo>
                        <a:pt x="0" y="5239"/>
                      </a:lnTo>
                      <a:lnTo>
                        <a:pt x="0" y="4967"/>
                      </a:lnTo>
                      <a:lnTo>
                        <a:pt x="25" y="4706"/>
                      </a:lnTo>
                      <a:lnTo>
                        <a:pt x="62" y="4446"/>
                      </a:lnTo>
                      <a:lnTo>
                        <a:pt x="99" y="4186"/>
                      </a:lnTo>
                      <a:lnTo>
                        <a:pt x="161" y="3926"/>
                      </a:lnTo>
                      <a:lnTo>
                        <a:pt x="236" y="3679"/>
                      </a:lnTo>
                      <a:lnTo>
                        <a:pt x="310" y="3443"/>
                      </a:lnTo>
                      <a:lnTo>
                        <a:pt x="409" y="3208"/>
                      </a:lnTo>
                      <a:lnTo>
                        <a:pt x="508" y="2973"/>
                      </a:lnTo>
                      <a:lnTo>
                        <a:pt x="632" y="2750"/>
                      </a:lnTo>
                      <a:lnTo>
                        <a:pt x="756" y="2527"/>
                      </a:lnTo>
                      <a:lnTo>
                        <a:pt x="892" y="2316"/>
                      </a:lnTo>
                      <a:lnTo>
                        <a:pt x="1041" y="2106"/>
                      </a:lnTo>
                      <a:lnTo>
                        <a:pt x="1189" y="1907"/>
                      </a:lnTo>
                      <a:lnTo>
                        <a:pt x="1363" y="1722"/>
                      </a:lnTo>
                      <a:lnTo>
                        <a:pt x="1536" y="1536"/>
                      </a:lnTo>
                      <a:lnTo>
                        <a:pt x="1710" y="1363"/>
                      </a:lnTo>
                      <a:lnTo>
                        <a:pt x="1908" y="1202"/>
                      </a:lnTo>
                      <a:lnTo>
                        <a:pt x="2106" y="1040"/>
                      </a:lnTo>
                      <a:lnTo>
                        <a:pt x="2304" y="892"/>
                      </a:lnTo>
                      <a:lnTo>
                        <a:pt x="2515" y="756"/>
                      </a:lnTo>
                      <a:lnTo>
                        <a:pt x="2737" y="632"/>
                      </a:lnTo>
                      <a:lnTo>
                        <a:pt x="2960" y="520"/>
                      </a:lnTo>
                      <a:lnTo>
                        <a:pt x="3196" y="409"/>
                      </a:lnTo>
                      <a:lnTo>
                        <a:pt x="3431" y="322"/>
                      </a:lnTo>
                      <a:lnTo>
                        <a:pt x="3679" y="235"/>
                      </a:lnTo>
                      <a:lnTo>
                        <a:pt x="3926" y="174"/>
                      </a:lnTo>
                      <a:lnTo>
                        <a:pt x="4174" y="112"/>
                      </a:lnTo>
                      <a:lnTo>
                        <a:pt x="4434" y="62"/>
                      </a:lnTo>
                      <a:lnTo>
                        <a:pt x="4694" y="25"/>
                      </a:lnTo>
                      <a:lnTo>
                        <a:pt x="4967" y="13"/>
                      </a:lnTo>
                      <a:lnTo>
                        <a:pt x="5239" y="0"/>
                      </a:lnTo>
                      <a:lnTo>
                        <a:pt x="5239" y="523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2" name="Google Shape;671;p23">
                  <a:extLst>
                    <a:ext uri="{FF2B5EF4-FFF2-40B4-BE49-F238E27FC236}">
                      <a16:creationId xmlns:a16="http://schemas.microsoft.com/office/drawing/2014/main" id="{369A2492-6EEC-40D8-B67E-CDE7A6FE13B8}"/>
                    </a:ext>
                  </a:extLst>
                </p:cNvPr>
                <p:cNvSpPr/>
                <p:nvPr/>
              </p:nvSpPr>
              <p:spPr>
                <a:xfrm rot="1486985">
                  <a:off x="5975535" y="3772220"/>
                  <a:ext cx="476759" cy="521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4" h="5240" extrusionOk="0">
                      <a:moveTo>
                        <a:pt x="0" y="5239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11" y="13"/>
                      </a:lnTo>
                      <a:lnTo>
                        <a:pt x="421" y="25"/>
                      </a:lnTo>
                      <a:lnTo>
                        <a:pt x="632" y="37"/>
                      </a:lnTo>
                      <a:lnTo>
                        <a:pt x="830" y="74"/>
                      </a:lnTo>
                      <a:lnTo>
                        <a:pt x="1041" y="112"/>
                      </a:lnTo>
                      <a:lnTo>
                        <a:pt x="1251" y="149"/>
                      </a:lnTo>
                      <a:lnTo>
                        <a:pt x="1449" y="211"/>
                      </a:lnTo>
                      <a:lnTo>
                        <a:pt x="1648" y="273"/>
                      </a:lnTo>
                      <a:lnTo>
                        <a:pt x="1648" y="273"/>
                      </a:lnTo>
                      <a:lnTo>
                        <a:pt x="1908" y="372"/>
                      </a:lnTo>
                      <a:lnTo>
                        <a:pt x="2168" y="471"/>
                      </a:lnTo>
                      <a:lnTo>
                        <a:pt x="2415" y="595"/>
                      </a:lnTo>
                      <a:lnTo>
                        <a:pt x="2651" y="731"/>
                      </a:lnTo>
                      <a:lnTo>
                        <a:pt x="2886" y="867"/>
                      </a:lnTo>
                      <a:lnTo>
                        <a:pt x="3109" y="1028"/>
                      </a:lnTo>
                      <a:lnTo>
                        <a:pt x="3320" y="1189"/>
                      </a:lnTo>
                      <a:lnTo>
                        <a:pt x="3530" y="1375"/>
                      </a:lnTo>
                      <a:lnTo>
                        <a:pt x="3716" y="1561"/>
                      </a:lnTo>
                      <a:lnTo>
                        <a:pt x="3902" y="1759"/>
                      </a:lnTo>
                      <a:lnTo>
                        <a:pt x="4087" y="1957"/>
                      </a:lnTo>
                      <a:lnTo>
                        <a:pt x="4248" y="2180"/>
                      </a:lnTo>
                      <a:lnTo>
                        <a:pt x="4397" y="2403"/>
                      </a:lnTo>
                      <a:lnTo>
                        <a:pt x="4546" y="2638"/>
                      </a:lnTo>
                      <a:lnTo>
                        <a:pt x="4669" y="2886"/>
                      </a:lnTo>
                      <a:lnTo>
                        <a:pt x="4793" y="3134"/>
                      </a:lnTo>
                      <a:lnTo>
                        <a:pt x="0" y="523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3" name="Google Shape;672;p23">
                  <a:extLst>
                    <a:ext uri="{FF2B5EF4-FFF2-40B4-BE49-F238E27FC236}">
                      <a16:creationId xmlns:a16="http://schemas.microsoft.com/office/drawing/2014/main" id="{4A4C0DD4-4ECF-4B81-B57B-CB123751AAF7}"/>
                    </a:ext>
                  </a:extLst>
                </p:cNvPr>
                <p:cNvSpPr/>
                <p:nvPr/>
              </p:nvSpPr>
              <p:spPr>
                <a:xfrm rot="1486985">
                  <a:off x="5892973" y="4075380"/>
                  <a:ext cx="521114" cy="282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0" h="2837" extrusionOk="0">
                      <a:moveTo>
                        <a:pt x="0" y="2106"/>
                      </a:moveTo>
                      <a:lnTo>
                        <a:pt x="4793" y="1"/>
                      </a:lnTo>
                      <a:lnTo>
                        <a:pt x="4793" y="1"/>
                      </a:lnTo>
                      <a:lnTo>
                        <a:pt x="4868" y="186"/>
                      </a:lnTo>
                      <a:lnTo>
                        <a:pt x="4942" y="385"/>
                      </a:lnTo>
                      <a:lnTo>
                        <a:pt x="5004" y="595"/>
                      </a:lnTo>
                      <a:lnTo>
                        <a:pt x="5066" y="793"/>
                      </a:lnTo>
                      <a:lnTo>
                        <a:pt x="5115" y="991"/>
                      </a:lnTo>
                      <a:lnTo>
                        <a:pt x="5153" y="1202"/>
                      </a:lnTo>
                      <a:lnTo>
                        <a:pt x="5190" y="1412"/>
                      </a:lnTo>
                      <a:lnTo>
                        <a:pt x="5214" y="1623"/>
                      </a:lnTo>
                      <a:lnTo>
                        <a:pt x="5214" y="1623"/>
                      </a:lnTo>
                      <a:lnTo>
                        <a:pt x="5227" y="1920"/>
                      </a:lnTo>
                      <a:lnTo>
                        <a:pt x="5239" y="2230"/>
                      </a:lnTo>
                      <a:lnTo>
                        <a:pt x="5214" y="2540"/>
                      </a:lnTo>
                      <a:lnTo>
                        <a:pt x="5190" y="2837"/>
                      </a:lnTo>
                      <a:lnTo>
                        <a:pt x="0" y="210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99" name="Google Shape;673;p23">
                <a:extLst>
                  <a:ext uri="{FF2B5EF4-FFF2-40B4-BE49-F238E27FC236}">
                    <a16:creationId xmlns:a16="http://schemas.microsoft.com/office/drawing/2014/main" id="{A4A60DFA-B4DF-44E3-916A-E9FD375D4E5F}"/>
                  </a:ext>
                </a:extLst>
              </p:cNvPr>
              <p:cNvSpPr/>
              <p:nvPr/>
            </p:nvSpPr>
            <p:spPr>
              <a:xfrm>
                <a:off x="5591950" y="3854125"/>
                <a:ext cx="592800" cy="5928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5" name="Google Shape;674;p23">
              <a:extLst>
                <a:ext uri="{FF2B5EF4-FFF2-40B4-BE49-F238E27FC236}">
                  <a16:creationId xmlns:a16="http://schemas.microsoft.com/office/drawing/2014/main" id="{6DB4725A-AD96-4394-8649-4DAAE8029919}"/>
                </a:ext>
              </a:extLst>
            </p:cNvPr>
            <p:cNvGrpSpPr/>
            <p:nvPr/>
          </p:nvGrpSpPr>
          <p:grpSpPr>
            <a:xfrm rot="1470279">
              <a:off x="5756859" y="3965885"/>
              <a:ext cx="265608" cy="369060"/>
              <a:chOff x="7214017" y="3457015"/>
              <a:chExt cx="265587" cy="369031"/>
            </a:xfrm>
          </p:grpSpPr>
          <p:sp>
            <p:nvSpPr>
              <p:cNvPr id="86" name="Google Shape;675;p23">
                <a:extLst>
                  <a:ext uri="{FF2B5EF4-FFF2-40B4-BE49-F238E27FC236}">
                    <a16:creationId xmlns:a16="http://schemas.microsoft.com/office/drawing/2014/main" id="{649CAD75-73F8-4C0D-B375-F58AE942341F}"/>
                  </a:ext>
                </a:extLst>
              </p:cNvPr>
              <p:cNvSpPr/>
              <p:nvPr/>
            </p:nvSpPr>
            <p:spPr>
              <a:xfrm>
                <a:off x="7266150" y="3597129"/>
                <a:ext cx="161323" cy="161323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4716" extrusionOk="0">
                    <a:moveTo>
                      <a:pt x="1215" y="1631"/>
                    </a:moveTo>
                    <a:cubicBezTo>
                      <a:pt x="1369" y="1631"/>
                      <a:pt x="1524" y="1739"/>
                      <a:pt x="1524" y="1953"/>
                    </a:cubicBezTo>
                    <a:cubicBezTo>
                      <a:pt x="1524" y="2155"/>
                      <a:pt x="1369" y="2257"/>
                      <a:pt x="1215" y="2257"/>
                    </a:cubicBezTo>
                    <a:cubicBezTo>
                      <a:pt x="1060" y="2257"/>
                      <a:pt x="905" y="2155"/>
                      <a:pt x="905" y="1953"/>
                    </a:cubicBezTo>
                    <a:cubicBezTo>
                      <a:pt x="905" y="1739"/>
                      <a:pt x="1060" y="1631"/>
                      <a:pt x="1215" y="1631"/>
                    </a:cubicBezTo>
                    <a:close/>
                    <a:moveTo>
                      <a:pt x="3501" y="1619"/>
                    </a:moveTo>
                    <a:cubicBezTo>
                      <a:pt x="3930" y="1619"/>
                      <a:pt x="3930" y="2262"/>
                      <a:pt x="3501" y="2262"/>
                    </a:cubicBezTo>
                    <a:cubicBezTo>
                      <a:pt x="3096" y="2262"/>
                      <a:pt x="3096" y="1619"/>
                      <a:pt x="3501" y="1619"/>
                    </a:cubicBezTo>
                    <a:close/>
                    <a:moveTo>
                      <a:pt x="2989" y="3206"/>
                    </a:moveTo>
                    <a:cubicBezTo>
                      <a:pt x="3259" y="3206"/>
                      <a:pt x="3478" y="3596"/>
                      <a:pt x="3191" y="3787"/>
                    </a:cubicBezTo>
                    <a:cubicBezTo>
                      <a:pt x="2941" y="3977"/>
                      <a:pt x="2650" y="4072"/>
                      <a:pt x="2358" y="4072"/>
                    </a:cubicBezTo>
                    <a:cubicBezTo>
                      <a:pt x="2066" y="4072"/>
                      <a:pt x="1774" y="3977"/>
                      <a:pt x="1524" y="3787"/>
                    </a:cubicBezTo>
                    <a:cubicBezTo>
                      <a:pt x="1238" y="3596"/>
                      <a:pt x="1457" y="3206"/>
                      <a:pt x="1726" y="3206"/>
                    </a:cubicBezTo>
                    <a:cubicBezTo>
                      <a:pt x="1793" y="3206"/>
                      <a:pt x="1863" y="3230"/>
                      <a:pt x="1929" y="3286"/>
                    </a:cubicBezTo>
                    <a:cubicBezTo>
                      <a:pt x="2048" y="3394"/>
                      <a:pt x="2203" y="3447"/>
                      <a:pt x="2358" y="3447"/>
                    </a:cubicBezTo>
                    <a:cubicBezTo>
                      <a:pt x="2513" y="3447"/>
                      <a:pt x="2667" y="3394"/>
                      <a:pt x="2786" y="3286"/>
                    </a:cubicBezTo>
                    <a:cubicBezTo>
                      <a:pt x="2853" y="3230"/>
                      <a:pt x="2923" y="3206"/>
                      <a:pt x="2989" y="3206"/>
                    </a:cubicBezTo>
                    <a:close/>
                    <a:moveTo>
                      <a:pt x="2358" y="0"/>
                    </a:moveTo>
                    <a:cubicBezTo>
                      <a:pt x="1715" y="643"/>
                      <a:pt x="881" y="1024"/>
                      <a:pt x="0" y="1119"/>
                    </a:cubicBezTo>
                    <a:lnTo>
                      <a:pt x="0" y="2358"/>
                    </a:lnTo>
                    <a:cubicBezTo>
                      <a:pt x="0" y="3644"/>
                      <a:pt x="1048" y="4715"/>
                      <a:pt x="2358" y="4715"/>
                    </a:cubicBezTo>
                    <a:cubicBezTo>
                      <a:pt x="3668" y="4715"/>
                      <a:pt x="4715" y="3644"/>
                      <a:pt x="4715" y="2358"/>
                    </a:cubicBezTo>
                    <a:lnTo>
                      <a:pt x="4715" y="1119"/>
                    </a:lnTo>
                    <a:cubicBezTo>
                      <a:pt x="3834" y="1024"/>
                      <a:pt x="3001" y="619"/>
                      <a:pt x="23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" name="Google Shape;676;p23">
                <a:extLst>
                  <a:ext uri="{FF2B5EF4-FFF2-40B4-BE49-F238E27FC236}">
                    <a16:creationId xmlns:a16="http://schemas.microsoft.com/office/drawing/2014/main" id="{DAE48563-6734-48C0-B98F-EAE641A6B219}"/>
                  </a:ext>
                </a:extLst>
              </p:cNvPr>
              <p:cNvSpPr/>
              <p:nvPr/>
            </p:nvSpPr>
            <p:spPr>
              <a:xfrm>
                <a:off x="7214017" y="3566958"/>
                <a:ext cx="265587" cy="193922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5669" extrusionOk="0">
                    <a:moveTo>
                      <a:pt x="1215" y="1"/>
                    </a:moveTo>
                    <a:cubicBezTo>
                      <a:pt x="1000" y="168"/>
                      <a:pt x="834" y="358"/>
                      <a:pt x="691" y="549"/>
                    </a:cubicBezTo>
                    <a:cubicBezTo>
                      <a:pt x="238" y="1216"/>
                      <a:pt x="0" y="1978"/>
                      <a:pt x="24" y="2787"/>
                    </a:cubicBezTo>
                    <a:lnTo>
                      <a:pt x="24" y="3978"/>
                    </a:lnTo>
                    <a:cubicBezTo>
                      <a:pt x="24" y="4835"/>
                      <a:pt x="691" y="5574"/>
                      <a:pt x="1548" y="5669"/>
                    </a:cubicBezTo>
                    <a:lnTo>
                      <a:pt x="1905" y="5478"/>
                    </a:lnTo>
                    <a:cubicBezTo>
                      <a:pt x="1262" y="4907"/>
                      <a:pt x="905" y="4097"/>
                      <a:pt x="905" y="3240"/>
                    </a:cubicBezTo>
                    <a:lnTo>
                      <a:pt x="905" y="2001"/>
                    </a:lnTo>
                    <a:cubicBezTo>
                      <a:pt x="905" y="1692"/>
                      <a:pt x="1143" y="1430"/>
                      <a:pt x="1453" y="1382"/>
                    </a:cubicBezTo>
                    <a:cubicBezTo>
                      <a:pt x="2191" y="1311"/>
                      <a:pt x="2882" y="1001"/>
                      <a:pt x="3406" y="477"/>
                    </a:cubicBezTo>
                    <a:cubicBezTo>
                      <a:pt x="3536" y="334"/>
                      <a:pt x="3715" y="263"/>
                      <a:pt x="3891" y="263"/>
                    </a:cubicBezTo>
                    <a:cubicBezTo>
                      <a:pt x="4066" y="263"/>
                      <a:pt x="4239" y="334"/>
                      <a:pt x="4358" y="477"/>
                    </a:cubicBezTo>
                    <a:cubicBezTo>
                      <a:pt x="4906" y="1001"/>
                      <a:pt x="5596" y="1311"/>
                      <a:pt x="6335" y="1382"/>
                    </a:cubicBezTo>
                    <a:cubicBezTo>
                      <a:pt x="6644" y="1430"/>
                      <a:pt x="6882" y="1692"/>
                      <a:pt x="6882" y="2001"/>
                    </a:cubicBezTo>
                    <a:lnTo>
                      <a:pt x="6882" y="3240"/>
                    </a:lnTo>
                    <a:cubicBezTo>
                      <a:pt x="6882" y="4097"/>
                      <a:pt x="6501" y="4907"/>
                      <a:pt x="5882" y="5478"/>
                    </a:cubicBezTo>
                    <a:lnTo>
                      <a:pt x="6216" y="5669"/>
                    </a:lnTo>
                    <a:cubicBezTo>
                      <a:pt x="7097" y="5574"/>
                      <a:pt x="7764" y="4835"/>
                      <a:pt x="7764" y="3978"/>
                    </a:cubicBezTo>
                    <a:lnTo>
                      <a:pt x="7764" y="2787"/>
                    </a:lnTo>
                    <a:cubicBezTo>
                      <a:pt x="7764" y="1978"/>
                      <a:pt x="7525" y="1216"/>
                      <a:pt x="7097" y="549"/>
                    </a:cubicBezTo>
                    <a:cubicBezTo>
                      <a:pt x="6954" y="358"/>
                      <a:pt x="6763" y="168"/>
                      <a:pt x="6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" name="Google Shape;677;p23">
                <a:extLst>
                  <a:ext uri="{FF2B5EF4-FFF2-40B4-BE49-F238E27FC236}">
                    <a16:creationId xmlns:a16="http://schemas.microsoft.com/office/drawing/2014/main" id="{4E446FB2-B3C5-4DCD-9544-9FA27AA80EDB}"/>
                  </a:ext>
                </a:extLst>
              </p:cNvPr>
              <p:cNvSpPr/>
              <p:nvPr/>
            </p:nvSpPr>
            <p:spPr>
              <a:xfrm>
                <a:off x="7231121" y="3768201"/>
                <a:ext cx="105120" cy="57845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691" extrusionOk="0">
                    <a:moveTo>
                      <a:pt x="2001" y="0"/>
                    </a:moveTo>
                    <a:lnTo>
                      <a:pt x="1167" y="405"/>
                    </a:lnTo>
                    <a:cubicBezTo>
                      <a:pt x="786" y="595"/>
                      <a:pt x="453" y="857"/>
                      <a:pt x="167" y="1167"/>
                    </a:cubicBezTo>
                    <a:cubicBezTo>
                      <a:pt x="0" y="1358"/>
                      <a:pt x="143" y="1691"/>
                      <a:pt x="405" y="1691"/>
                    </a:cubicBezTo>
                    <a:lnTo>
                      <a:pt x="3072" y="1691"/>
                    </a:lnTo>
                    <a:lnTo>
                      <a:pt x="3072" y="310"/>
                    </a:lnTo>
                    <a:cubicBezTo>
                      <a:pt x="2691" y="286"/>
                      <a:pt x="2334" y="167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678;p23">
                <a:extLst>
                  <a:ext uri="{FF2B5EF4-FFF2-40B4-BE49-F238E27FC236}">
                    <a16:creationId xmlns:a16="http://schemas.microsoft.com/office/drawing/2014/main" id="{0EBCD37B-360A-4562-9340-49B92CEC1319}"/>
                  </a:ext>
                </a:extLst>
              </p:cNvPr>
              <p:cNvSpPr/>
              <p:nvPr/>
            </p:nvSpPr>
            <p:spPr>
              <a:xfrm>
                <a:off x="7357381" y="3768201"/>
                <a:ext cx="105941" cy="57845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691" extrusionOk="0">
                    <a:moveTo>
                      <a:pt x="1072" y="0"/>
                    </a:moveTo>
                    <a:cubicBezTo>
                      <a:pt x="739" y="167"/>
                      <a:pt x="381" y="286"/>
                      <a:pt x="0" y="310"/>
                    </a:cubicBezTo>
                    <a:lnTo>
                      <a:pt x="0" y="1691"/>
                    </a:lnTo>
                    <a:lnTo>
                      <a:pt x="2668" y="1691"/>
                    </a:lnTo>
                    <a:cubicBezTo>
                      <a:pt x="2930" y="1691"/>
                      <a:pt x="3096" y="1358"/>
                      <a:pt x="2906" y="1167"/>
                    </a:cubicBezTo>
                    <a:cubicBezTo>
                      <a:pt x="2620" y="857"/>
                      <a:pt x="2287" y="595"/>
                      <a:pt x="1906" y="40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679;p23">
                <a:extLst>
                  <a:ext uri="{FF2B5EF4-FFF2-40B4-BE49-F238E27FC236}">
                    <a16:creationId xmlns:a16="http://schemas.microsoft.com/office/drawing/2014/main" id="{9026E483-6563-4B8B-8294-3CAEEF5B06B9}"/>
                  </a:ext>
                </a:extLst>
              </p:cNvPr>
              <p:cNvSpPr/>
              <p:nvPr/>
            </p:nvSpPr>
            <p:spPr>
              <a:xfrm>
                <a:off x="7236013" y="3457015"/>
                <a:ext cx="221596" cy="88803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2596" extrusionOk="0">
                    <a:moveTo>
                      <a:pt x="3239" y="435"/>
                    </a:moveTo>
                    <a:cubicBezTo>
                      <a:pt x="3394" y="435"/>
                      <a:pt x="3548" y="536"/>
                      <a:pt x="3548" y="738"/>
                    </a:cubicBezTo>
                    <a:lnTo>
                      <a:pt x="3548" y="976"/>
                    </a:lnTo>
                    <a:lnTo>
                      <a:pt x="3787" y="976"/>
                    </a:lnTo>
                    <a:cubicBezTo>
                      <a:pt x="4191" y="976"/>
                      <a:pt x="4191" y="1596"/>
                      <a:pt x="3787" y="1596"/>
                    </a:cubicBezTo>
                    <a:lnTo>
                      <a:pt x="3548" y="1596"/>
                    </a:lnTo>
                    <a:lnTo>
                      <a:pt x="3548" y="1834"/>
                    </a:lnTo>
                    <a:cubicBezTo>
                      <a:pt x="3548" y="2036"/>
                      <a:pt x="3394" y="2137"/>
                      <a:pt x="3239" y="2137"/>
                    </a:cubicBezTo>
                    <a:cubicBezTo>
                      <a:pt x="3084" y="2137"/>
                      <a:pt x="2929" y="2036"/>
                      <a:pt x="2929" y="1834"/>
                    </a:cubicBezTo>
                    <a:lnTo>
                      <a:pt x="2929" y="1596"/>
                    </a:lnTo>
                    <a:lnTo>
                      <a:pt x="2715" y="1596"/>
                    </a:lnTo>
                    <a:cubicBezTo>
                      <a:pt x="2286" y="1596"/>
                      <a:pt x="2286" y="976"/>
                      <a:pt x="2715" y="976"/>
                    </a:cubicBezTo>
                    <a:lnTo>
                      <a:pt x="2929" y="976"/>
                    </a:lnTo>
                    <a:lnTo>
                      <a:pt x="2929" y="738"/>
                    </a:lnTo>
                    <a:cubicBezTo>
                      <a:pt x="2929" y="536"/>
                      <a:pt x="3084" y="435"/>
                      <a:pt x="3239" y="435"/>
                    </a:cubicBezTo>
                    <a:close/>
                    <a:moveTo>
                      <a:pt x="1262" y="0"/>
                    </a:moveTo>
                    <a:cubicBezTo>
                      <a:pt x="548" y="0"/>
                      <a:pt x="0" y="643"/>
                      <a:pt x="143" y="1357"/>
                    </a:cubicBezTo>
                    <a:cubicBezTo>
                      <a:pt x="357" y="2358"/>
                      <a:pt x="405" y="2596"/>
                      <a:pt x="405" y="2596"/>
                    </a:cubicBezTo>
                    <a:lnTo>
                      <a:pt x="6073" y="2596"/>
                    </a:lnTo>
                    <a:cubicBezTo>
                      <a:pt x="6073" y="2524"/>
                      <a:pt x="6073" y="2596"/>
                      <a:pt x="6335" y="1357"/>
                    </a:cubicBezTo>
                    <a:cubicBezTo>
                      <a:pt x="6478" y="643"/>
                      <a:pt x="5930" y="0"/>
                      <a:pt x="5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ECE1017F-E01F-4E99-95ED-1A91EFB1D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68" y="815840"/>
            <a:ext cx="3786705" cy="37867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46"/>
          <p:cNvSpPr txBox="1">
            <a:spLocks noGrp="1"/>
          </p:cNvSpPr>
          <p:nvPr>
            <p:ph type="title"/>
          </p:nvPr>
        </p:nvSpPr>
        <p:spPr>
          <a:xfrm>
            <a:off x="609551" y="377905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indent="305639">
              <a:lnSpc>
                <a:spcPct val="115000"/>
              </a:lnSpc>
              <a:spcBef>
                <a:spcPts val="0"/>
              </a:spcBef>
            </a:pPr>
            <a:r>
              <a:rPr lang="en-US" dirty="0">
                <a:solidFill>
                  <a:srgbClr val="1F7443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SPECIFICALLY, THE STUDY AIMED TO:</a:t>
            </a:r>
          </a:p>
        </p:txBody>
      </p:sp>
      <p:sp>
        <p:nvSpPr>
          <p:cNvPr id="2576" name="Google Shape;2576;p46"/>
          <p:cNvSpPr/>
          <p:nvPr/>
        </p:nvSpPr>
        <p:spPr>
          <a:xfrm>
            <a:off x="7832300" y="1946233"/>
            <a:ext cx="965200" cy="64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33">
              <a:solidFill>
                <a:schemeClr val="lt1"/>
              </a:solidFill>
            </a:endParaRPr>
          </a:p>
        </p:txBody>
      </p:sp>
      <p:sp>
        <p:nvSpPr>
          <p:cNvPr id="2580" name="Google Shape;2580;p46"/>
          <p:cNvSpPr/>
          <p:nvPr/>
        </p:nvSpPr>
        <p:spPr>
          <a:xfrm>
            <a:off x="7918231" y="4416044"/>
            <a:ext cx="965200" cy="644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133" dirty="0">
              <a:solidFill>
                <a:schemeClr val="lt1"/>
              </a:solidFill>
            </a:endParaRPr>
          </a:p>
        </p:txBody>
      </p:sp>
      <p:sp>
        <p:nvSpPr>
          <p:cNvPr id="2584" name="Google Shape;2584;p46"/>
          <p:cNvSpPr/>
          <p:nvPr/>
        </p:nvSpPr>
        <p:spPr>
          <a:xfrm>
            <a:off x="3394467" y="1946233"/>
            <a:ext cx="965200" cy="64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33" dirty="0">
              <a:solidFill>
                <a:schemeClr val="lt1"/>
              </a:solidFill>
            </a:endParaRPr>
          </a:p>
        </p:txBody>
      </p:sp>
      <p:cxnSp>
        <p:nvCxnSpPr>
          <p:cNvPr id="2589" name="Google Shape;2589;p46"/>
          <p:cNvCxnSpPr>
            <a:cxnSpLocks/>
            <a:stCxn id="2584" idx="3"/>
          </p:cNvCxnSpPr>
          <p:nvPr/>
        </p:nvCxnSpPr>
        <p:spPr>
          <a:xfrm>
            <a:off x="4359667" y="2268234"/>
            <a:ext cx="738079" cy="36733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91" name="Google Shape;2591;p46"/>
          <p:cNvCxnSpPr>
            <a:cxnSpLocks/>
            <a:stCxn id="2576" idx="1"/>
          </p:cNvCxnSpPr>
          <p:nvPr/>
        </p:nvCxnSpPr>
        <p:spPr>
          <a:xfrm rot="10800000" flipV="1">
            <a:off x="6469345" y="2268233"/>
            <a:ext cx="1362955" cy="46886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29" name="Google Shape;2629;p46"/>
          <p:cNvCxnSpPr>
            <a:cxnSpLocks/>
          </p:cNvCxnSpPr>
          <p:nvPr/>
        </p:nvCxnSpPr>
        <p:spPr>
          <a:xfrm rot="10800000">
            <a:off x="6453676" y="3614751"/>
            <a:ext cx="1464555" cy="1188667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30" name="Google Shape;2630;p46"/>
          <p:cNvCxnSpPr>
            <a:cxnSpLocks/>
          </p:cNvCxnSpPr>
          <p:nvPr/>
        </p:nvCxnSpPr>
        <p:spPr>
          <a:xfrm flipV="1">
            <a:off x="4359667" y="3888352"/>
            <a:ext cx="941279" cy="83306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F91BE00-FFA2-4A35-A8B3-BFF8EDBD10BE}"/>
              </a:ext>
            </a:extLst>
          </p:cNvPr>
          <p:cNvSpPr txBox="1"/>
          <p:nvPr/>
        </p:nvSpPr>
        <p:spPr>
          <a:xfrm>
            <a:off x="336010" y="1743483"/>
            <a:ext cx="31742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Develop a user-friendly dashboard interface </a:t>
            </a:r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for patient information records.</a:t>
            </a:r>
            <a:endParaRPr lang="en-US" sz="2000" dirty="0"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endParaRPr lang="en-US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009462-F2D9-47FE-9974-3C97FF626BBB}"/>
              </a:ext>
            </a:extLst>
          </p:cNvPr>
          <p:cNvSpPr/>
          <p:nvPr/>
        </p:nvSpPr>
        <p:spPr>
          <a:xfrm>
            <a:off x="4961553" y="2362023"/>
            <a:ext cx="1594987" cy="1594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E969D-A7D5-4286-BECE-CC24E10CE74D}"/>
              </a:ext>
            </a:extLst>
          </p:cNvPr>
          <p:cNvSpPr txBox="1"/>
          <p:nvPr/>
        </p:nvSpPr>
        <p:spPr>
          <a:xfrm>
            <a:off x="8947310" y="1435706"/>
            <a:ext cx="287088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Automate the process of recording and managing patient records </a:t>
            </a:r>
            <a:r>
              <a:rPr lang="en-US" sz="1600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by storing them in the system's database and presenting them in the UI of the system.</a:t>
            </a:r>
            <a:endParaRPr lang="en-US" sz="1600" dirty="0"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pPr algn="r"/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9C446BF-6DFB-4806-B6CE-21D0040DF037}"/>
              </a:ext>
            </a:extLst>
          </p:cNvPr>
          <p:cNvSpPr txBox="1"/>
          <p:nvPr/>
        </p:nvSpPr>
        <p:spPr>
          <a:xfrm>
            <a:off x="172050" y="4403912"/>
            <a:ext cx="3502215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Develop an appointment and scheduling system </a:t>
            </a:r>
            <a:r>
              <a:rPr lang="en-US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for the patients of the Rural Health Unit (RHU).</a:t>
            </a:r>
            <a:endParaRPr lang="en-US" dirty="0"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</p:txBody>
      </p:sp>
      <p:sp>
        <p:nvSpPr>
          <p:cNvPr id="2588" name="Google Shape;2588;p46"/>
          <p:cNvSpPr/>
          <p:nvPr/>
        </p:nvSpPr>
        <p:spPr>
          <a:xfrm>
            <a:off x="3510307" y="4399419"/>
            <a:ext cx="965200" cy="64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33"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D3358-618D-436F-A2A5-0F9251C3AA8D}"/>
              </a:ext>
            </a:extLst>
          </p:cNvPr>
          <p:cNvSpPr txBox="1"/>
          <p:nvPr/>
        </p:nvSpPr>
        <p:spPr>
          <a:xfrm>
            <a:off x="8712163" y="4177947"/>
            <a:ext cx="3271644" cy="179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Evaluate the system's performance according to ISO/IEC 25010 standards</a:t>
            </a:r>
            <a:r>
              <a:rPr lang="en-US" sz="1600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focusing on usability, functionality, accuracy, and interface.</a:t>
            </a:r>
            <a:endParaRPr lang="en-US" sz="1600" dirty="0"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pPr algn="r"/>
            <a:endParaRPr lang="en-US" sz="1467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C89197C-C7B8-4077-A5C6-97D8E41869B3}"/>
              </a:ext>
            </a:extLst>
          </p:cNvPr>
          <p:cNvSpPr/>
          <p:nvPr/>
        </p:nvSpPr>
        <p:spPr>
          <a:xfrm>
            <a:off x="4020667" y="1200267"/>
            <a:ext cx="4150667" cy="4150667"/>
          </a:xfrm>
          <a:prstGeom prst="ellipse">
            <a:avLst/>
          </a:prstGeom>
          <a:solidFill>
            <a:srgbClr val="1F74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>
                <a:latin typeface="Poppins" panose="00000500000000000000" pitchFamily="2" charset="0"/>
                <a:cs typeface="Poppins" panose="00000500000000000000" pitchFamily="2" charset="0"/>
              </a:rPr>
              <a:t>SCOPE OF THE</a:t>
            </a:r>
          </a:p>
          <a:p>
            <a:pPr algn="ctr"/>
            <a:r>
              <a:rPr lang="en-US" sz="4267" b="1" dirty="0">
                <a:latin typeface="Poppins" panose="00000500000000000000" pitchFamily="2" charset="0"/>
                <a:cs typeface="Poppins" panose="00000500000000000000" pitchFamily="2" charset="0"/>
              </a:rPr>
              <a:t>STUDY</a:t>
            </a:r>
          </a:p>
        </p:txBody>
      </p:sp>
      <p:sp>
        <p:nvSpPr>
          <p:cNvPr id="229" name="Google Shape;229;p17"/>
          <p:cNvSpPr/>
          <p:nvPr/>
        </p:nvSpPr>
        <p:spPr>
          <a:xfrm>
            <a:off x="7795600" y="1771300"/>
            <a:ext cx="1064000" cy="106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3332400" y="1771300"/>
            <a:ext cx="1064000" cy="10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3332400" y="3969467"/>
            <a:ext cx="1064000" cy="106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7795600" y="3969467"/>
            <a:ext cx="1064000" cy="106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63E28-B3A8-4845-B9ED-EE5DF186298F}"/>
              </a:ext>
            </a:extLst>
          </p:cNvPr>
          <p:cNvSpPr txBox="1"/>
          <p:nvPr/>
        </p:nvSpPr>
        <p:spPr>
          <a:xfrm>
            <a:off x="202685" y="1771301"/>
            <a:ext cx="312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create a user-friendly health record system for the local RHU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970793B-44E9-4B7E-98EF-5BEA22A5ABD0}"/>
              </a:ext>
            </a:extLst>
          </p:cNvPr>
          <p:cNvSpPr txBox="1"/>
          <p:nvPr/>
        </p:nvSpPr>
        <p:spPr>
          <a:xfrm>
            <a:off x="9062285" y="1925189"/>
            <a:ext cx="31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Improve patient information process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E44BE6-10ED-4334-9F72-B8B508491C1D}"/>
              </a:ext>
            </a:extLst>
          </p:cNvPr>
          <p:cNvSpPr txBox="1"/>
          <p:nvPr/>
        </p:nvSpPr>
        <p:spPr>
          <a:xfrm>
            <a:off x="9330267" y="4040262"/>
            <a:ext cx="312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Community Healthcare improvement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5C3863-F340-40AF-AEAE-B62DA2968F6D}"/>
              </a:ext>
            </a:extLst>
          </p:cNvPr>
          <p:cNvSpPr txBox="1"/>
          <p:nvPr/>
        </p:nvSpPr>
        <p:spPr>
          <a:xfrm>
            <a:off x="758951" y="4194149"/>
            <a:ext cx="312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Health Record 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management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4267" dirty="0">
                <a:solidFill>
                  <a:srgbClr val="1F74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LIMITATION OF THE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107EE-8DC2-4176-846B-18608B4D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55" y="1397005"/>
            <a:ext cx="2294456" cy="22944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B9739B7-8B81-4506-A2B7-5CD90C88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054" y="1677792"/>
            <a:ext cx="999061" cy="99906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7DBB8E3-E2CC-4F62-8896-BC8AF2F1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687" y="1693339"/>
            <a:ext cx="999061" cy="99906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996BBF7-DC1B-4F26-8F9B-8D526ABB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44" y="2676854"/>
            <a:ext cx="999061" cy="99906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804B423-1887-4C19-80CE-1E42A158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778" y="2676854"/>
            <a:ext cx="999061" cy="999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37F463-460B-4B8E-BE09-0A608F6B8E30}"/>
              </a:ext>
            </a:extLst>
          </p:cNvPr>
          <p:cNvSpPr txBox="1"/>
          <p:nvPr/>
        </p:nvSpPr>
        <p:spPr>
          <a:xfrm>
            <a:off x="6781809" y="273399"/>
            <a:ext cx="3174999" cy="419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66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EE0F1-AA8B-471C-86D4-82B10F22AE64}"/>
              </a:ext>
            </a:extLst>
          </p:cNvPr>
          <p:cNvSpPr txBox="1"/>
          <p:nvPr/>
        </p:nvSpPr>
        <p:spPr>
          <a:xfrm>
            <a:off x="2656428" y="4336398"/>
            <a:ext cx="7184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nly apply to the specific Rural health unit.</a:t>
            </a:r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45"/>
          <p:cNvSpPr txBox="1">
            <a:spLocks noGrp="1"/>
          </p:cNvSpPr>
          <p:nvPr>
            <p:ph type="title"/>
          </p:nvPr>
        </p:nvSpPr>
        <p:spPr>
          <a:xfrm>
            <a:off x="609551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1F74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PROGRAM SPECIFICATION</a:t>
            </a:r>
            <a:endParaRPr dirty="0">
              <a:solidFill>
                <a:srgbClr val="1F744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71" name="Google Shape;2471;p45"/>
          <p:cNvSpPr/>
          <p:nvPr/>
        </p:nvSpPr>
        <p:spPr>
          <a:xfrm>
            <a:off x="3188323" y="3006675"/>
            <a:ext cx="836400" cy="83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4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75" name="Google Shape;2475;p45"/>
          <p:cNvSpPr/>
          <p:nvPr/>
        </p:nvSpPr>
        <p:spPr>
          <a:xfrm>
            <a:off x="744751" y="3014925"/>
            <a:ext cx="836400" cy="83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4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78" name="Google Shape;2478;p45"/>
          <p:cNvSpPr txBox="1"/>
          <p:nvPr/>
        </p:nvSpPr>
        <p:spPr>
          <a:xfrm>
            <a:off x="373298" y="4117201"/>
            <a:ext cx="2203549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Patient registration</a:t>
            </a:r>
            <a:endParaRPr lang="en-US" sz="2400" dirty="0">
              <a:solidFill>
                <a:srgbClr val="000000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  <p:sp>
        <p:nvSpPr>
          <p:cNvPr id="2479" name="Google Shape;2479;p45"/>
          <p:cNvSpPr/>
          <p:nvPr/>
        </p:nvSpPr>
        <p:spPr>
          <a:xfrm>
            <a:off x="5656784" y="3014925"/>
            <a:ext cx="836400" cy="83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4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540" name="Google Shape;2540;p45"/>
          <p:cNvCxnSpPr>
            <a:stCxn id="2475" idx="6"/>
            <a:endCxn id="2471" idx="2"/>
          </p:cNvCxnSpPr>
          <p:nvPr/>
        </p:nvCxnSpPr>
        <p:spPr>
          <a:xfrm rot="10800000" flipH="1">
            <a:off x="1581151" y="3424725"/>
            <a:ext cx="16072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1" name="Google Shape;2541;p45"/>
          <p:cNvCxnSpPr>
            <a:stCxn id="2471" idx="6"/>
            <a:endCxn id="2479" idx="2"/>
          </p:cNvCxnSpPr>
          <p:nvPr/>
        </p:nvCxnSpPr>
        <p:spPr>
          <a:xfrm>
            <a:off x="4024723" y="3424875"/>
            <a:ext cx="16320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2" name="Google Shape;2542;p45"/>
          <p:cNvCxnSpPr>
            <a:cxnSpLocks/>
            <a:stCxn id="2479" idx="6"/>
          </p:cNvCxnSpPr>
          <p:nvPr/>
        </p:nvCxnSpPr>
        <p:spPr>
          <a:xfrm>
            <a:off x="6493184" y="3433125"/>
            <a:ext cx="163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6096E8D-97F3-47D6-AD8A-D77E7641BD77}"/>
              </a:ext>
            </a:extLst>
          </p:cNvPr>
          <p:cNvSpPr/>
          <p:nvPr/>
        </p:nvSpPr>
        <p:spPr>
          <a:xfrm>
            <a:off x="8346195" y="1912947"/>
            <a:ext cx="3040655" cy="3040655"/>
          </a:xfrm>
          <a:prstGeom prst="ellipse">
            <a:avLst/>
          </a:prstGeom>
          <a:solidFill>
            <a:srgbClr val="1F7443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SYSTEM</a:t>
            </a:r>
          </a:p>
        </p:txBody>
      </p:sp>
      <p:sp>
        <p:nvSpPr>
          <p:cNvPr id="101" name="Google Shape;2478;p45">
            <a:extLst>
              <a:ext uri="{FF2B5EF4-FFF2-40B4-BE49-F238E27FC236}">
                <a16:creationId xmlns:a16="http://schemas.microsoft.com/office/drawing/2014/main" id="{DE9393BE-217A-4811-9E56-1F3D28E4698E}"/>
              </a:ext>
            </a:extLst>
          </p:cNvPr>
          <p:cNvSpPr txBox="1"/>
          <p:nvPr/>
        </p:nvSpPr>
        <p:spPr>
          <a:xfrm>
            <a:off x="2687191" y="4117201"/>
            <a:ext cx="2470799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133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Medical history recording </a:t>
            </a:r>
            <a:endParaRPr lang="en-US" sz="1600" dirty="0">
              <a:solidFill>
                <a:srgbClr val="000000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  <p:sp>
        <p:nvSpPr>
          <p:cNvPr id="102" name="Google Shape;2478;p45">
            <a:extLst>
              <a:ext uri="{FF2B5EF4-FFF2-40B4-BE49-F238E27FC236}">
                <a16:creationId xmlns:a16="http://schemas.microsoft.com/office/drawing/2014/main" id="{2CBCA653-9CC0-4335-ADD9-9CA47112FA90}"/>
              </a:ext>
            </a:extLst>
          </p:cNvPr>
          <p:cNvSpPr txBox="1"/>
          <p:nvPr/>
        </p:nvSpPr>
        <p:spPr>
          <a:xfrm>
            <a:off x="5268334" y="4117201"/>
            <a:ext cx="2470799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Reporting capabilities</a:t>
            </a:r>
            <a:endParaRPr lang="en-US" sz="1600" dirty="0">
              <a:solidFill>
                <a:srgbClr val="000000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45"/>
          <p:cNvSpPr txBox="1">
            <a:spLocks noGrp="1"/>
          </p:cNvSpPr>
          <p:nvPr>
            <p:ph type="title"/>
          </p:nvPr>
        </p:nvSpPr>
        <p:spPr>
          <a:xfrm>
            <a:off x="609551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1F74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SOFTWARE SPECIFICATION</a:t>
            </a:r>
            <a:endParaRPr dirty="0">
              <a:solidFill>
                <a:srgbClr val="1F744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D0043C-F310-46EC-81E9-E2715A948A1A}"/>
              </a:ext>
            </a:extLst>
          </p:cNvPr>
          <p:cNvSpPr/>
          <p:nvPr/>
        </p:nvSpPr>
        <p:spPr>
          <a:xfrm>
            <a:off x="4582117" y="2267358"/>
            <a:ext cx="3027668" cy="3027668"/>
          </a:xfrm>
          <a:prstGeom prst="ellipse">
            <a:avLst/>
          </a:prstGeom>
          <a:solidFill>
            <a:srgbClr val="1F7443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SYSTEM</a:t>
            </a:r>
          </a:p>
        </p:txBody>
      </p:sp>
      <p:pic>
        <p:nvPicPr>
          <p:cNvPr id="14" name="Picture 4" descr="Download Logo Html Html5 Royalty-Free Stock Illustration Image - Pixabay">
            <a:extLst>
              <a:ext uri="{FF2B5EF4-FFF2-40B4-BE49-F238E27FC236}">
                <a16:creationId xmlns:a16="http://schemas.microsoft.com/office/drawing/2014/main" id="{59749E9E-7172-4B47-B377-064EED18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89" y="1974033"/>
            <a:ext cx="1222836" cy="122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Download Logo Css Css3 Royalty-Free Stock Illustration Image - Pixabay">
            <a:extLst>
              <a:ext uri="{FF2B5EF4-FFF2-40B4-BE49-F238E27FC236}">
                <a16:creationId xmlns:a16="http://schemas.microsoft.com/office/drawing/2014/main" id="{1E58BDD1-3839-4E29-9593-0EE2D628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89" y="3233133"/>
            <a:ext cx="1288041" cy="128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ownload Javascript, Js, Logo. Royalty-Free Vector Graphic - Pixabay">
            <a:extLst>
              <a:ext uri="{FF2B5EF4-FFF2-40B4-BE49-F238E27FC236}">
                <a16:creationId xmlns:a16="http://schemas.microsoft.com/office/drawing/2014/main" id="{822F0DEF-B7ED-4CD6-9712-D39DFC43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81" y="4755201"/>
            <a:ext cx="1079648" cy="10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FA57E-58F8-48D5-A85E-BDB2FA855B79}"/>
              </a:ext>
            </a:extLst>
          </p:cNvPr>
          <p:cNvSpPr txBox="1"/>
          <p:nvPr/>
        </p:nvSpPr>
        <p:spPr>
          <a:xfrm>
            <a:off x="1038551" y="1356810"/>
            <a:ext cx="201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</a:p>
        </p:txBody>
      </p:sp>
      <p:cxnSp>
        <p:nvCxnSpPr>
          <p:cNvPr id="18" name="Google Shape;2542;p45">
            <a:extLst>
              <a:ext uri="{FF2B5EF4-FFF2-40B4-BE49-F238E27FC236}">
                <a16:creationId xmlns:a16="http://schemas.microsoft.com/office/drawing/2014/main" id="{FD5A1DDB-FAE1-4946-90BE-C01E87F17773}"/>
              </a:ext>
            </a:extLst>
          </p:cNvPr>
          <p:cNvCxnSpPr>
            <a:cxnSpLocks/>
          </p:cNvCxnSpPr>
          <p:nvPr/>
        </p:nvCxnSpPr>
        <p:spPr>
          <a:xfrm>
            <a:off x="2340030" y="2614864"/>
            <a:ext cx="2242087" cy="65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2542;p45">
            <a:extLst>
              <a:ext uri="{FF2B5EF4-FFF2-40B4-BE49-F238E27FC236}">
                <a16:creationId xmlns:a16="http://schemas.microsoft.com/office/drawing/2014/main" id="{0B79594C-526B-49B2-9F4D-1C387E35DC49}"/>
              </a:ext>
            </a:extLst>
          </p:cNvPr>
          <p:cNvCxnSpPr>
            <a:cxnSpLocks/>
          </p:cNvCxnSpPr>
          <p:nvPr/>
        </p:nvCxnSpPr>
        <p:spPr>
          <a:xfrm flipV="1">
            <a:off x="2340030" y="4597592"/>
            <a:ext cx="2237985" cy="8144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542;p45">
            <a:extLst>
              <a:ext uri="{FF2B5EF4-FFF2-40B4-BE49-F238E27FC236}">
                <a16:creationId xmlns:a16="http://schemas.microsoft.com/office/drawing/2014/main" id="{929D6163-279F-4D7F-BE01-105DAAECBEF0}"/>
              </a:ext>
            </a:extLst>
          </p:cNvPr>
          <p:cNvCxnSpPr>
            <a:cxnSpLocks/>
          </p:cNvCxnSpPr>
          <p:nvPr/>
        </p:nvCxnSpPr>
        <p:spPr>
          <a:xfrm>
            <a:off x="2411625" y="3867931"/>
            <a:ext cx="213662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A54804F-0694-4BD0-BB56-3C59D57F9ACD}"/>
              </a:ext>
            </a:extLst>
          </p:cNvPr>
          <p:cNvSpPr txBox="1"/>
          <p:nvPr/>
        </p:nvSpPr>
        <p:spPr>
          <a:xfrm>
            <a:off x="9624140" y="1115314"/>
            <a:ext cx="201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BACKEND</a:t>
            </a:r>
          </a:p>
        </p:txBody>
      </p:sp>
      <p:pic>
        <p:nvPicPr>
          <p:cNvPr id="38" name="Picture 16" descr="phpMyAdmin คืออะไร phpMyAdmin คือ โปรแกรมบริหารจัดการ MySQL database |  Saixiii">
            <a:extLst>
              <a:ext uri="{FF2B5EF4-FFF2-40B4-BE49-F238E27FC236}">
                <a16:creationId xmlns:a16="http://schemas.microsoft.com/office/drawing/2014/main" id="{7D2CA9B0-F24B-4F4A-BF1E-3ADF51D4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873" y="4448261"/>
            <a:ext cx="1958212" cy="13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ePHPant - Mascot PHP Logo PNG Vector (CDR) Free Download">
            <a:extLst>
              <a:ext uri="{FF2B5EF4-FFF2-40B4-BE49-F238E27FC236}">
                <a16:creationId xmlns:a16="http://schemas.microsoft.com/office/drawing/2014/main" id="{73727F32-F8CF-46C3-8422-9F676C94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140" y="1860954"/>
            <a:ext cx="1781993" cy="11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Google Shape;2542;p45">
            <a:extLst>
              <a:ext uri="{FF2B5EF4-FFF2-40B4-BE49-F238E27FC236}">
                <a16:creationId xmlns:a16="http://schemas.microsoft.com/office/drawing/2014/main" id="{FD63341D-5D95-487C-8A5B-377BAFB717E7}"/>
              </a:ext>
            </a:extLst>
          </p:cNvPr>
          <p:cNvCxnSpPr>
            <a:cxnSpLocks/>
          </p:cNvCxnSpPr>
          <p:nvPr/>
        </p:nvCxnSpPr>
        <p:spPr>
          <a:xfrm flipH="1" flipV="1">
            <a:off x="7609785" y="3799847"/>
            <a:ext cx="2356713" cy="71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" name="Picture 2" descr="MySQL round logo transparent PNG - StickPNG">
            <a:extLst>
              <a:ext uri="{FF2B5EF4-FFF2-40B4-BE49-F238E27FC236}">
                <a16:creationId xmlns:a16="http://schemas.microsoft.com/office/drawing/2014/main" id="{DBF39A3C-F3A4-42EF-93F9-132AF42F3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299" y="3196869"/>
            <a:ext cx="1116716" cy="11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Google Shape;2542;p45">
            <a:extLst>
              <a:ext uri="{FF2B5EF4-FFF2-40B4-BE49-F238E27FC236}">
                <a16:creationId xmlns:a16="http://schemas.microsoft.com/office/drawing/2014/main" id="{C1F914A5-822B-4598-B231-4C5FABF2B16D}"/>
              </a:ext>
            </a:extLst>
          </p:cNvPr>
          <p:cNvCxnSpPr>
            <a:cxnSpLocks/>
            <a:stCxn id="1032" idx="1"/>
          </p:cNvCxnSpPr>
          <p:nvPr/>
        </p:nvCxnSpPr>
        <p:spPr>
          <a:xfrm flipH="1">
            <a:off x="7514254" y="2419313"/>
            <a:ext cx="2109885" cy="8138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2542;p45">
            <a:extLst>
              <a:ext uri="{FF2B5EF4-FFF2-40B4-BE49-F238E27FC236}">
                <a16:creationId xmlns:a16="http://schemas.microsoft.com/office/drawing/2014/main" id="{E4C8DD46-C985-48AE-A58F-1F46647A0A9A}"/>
              </a:ext>
            </a:extLst>
          </p:cNvPr>
          <p:cNvCxnSpPr>
            <a:cxnSpLocks/>
          </p:cNvCxnSpPr>
          <p:nvPr/>
        </p:nvCxnSpPr>
        <p:spPr>
          <a:xfrm flipH="1" flipV="1">
            <a:off x="7514256" y="4518135"/>
            <a:ext cx="2109883" cy="9288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1073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4267" dirty="0">
                <a:solidFill>
                  <a:srgbClr val="1F74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HARDWARE SPECIFICATION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EE0F1-AA8B-471C-86D4-82B10F22AE64}"/>
              </a:ext>
            </a:extLst>
          </p:cNvPr>
          <p:cNvSpPr txBox="1"/>
          <p:nvPr/>
        </p:nvSpPr>
        <p:spPr>
          <a:xfrm>
            <a:off x="609600" y="1516272"/>
            <a:ext cx="84476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Server Requirements:</a:t>
            </a: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Processor: Intel Core i3 or higher</a:t>
            </a: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RAM: 4GB or higher</a:t>
            </a: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Storage: 250GB SSD/HDD or higher capacity</a:t>
            </a:r>
          </a:p>
          <a:p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Client Device Specifications:</a:t>
            </a: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Minimum specifications for optimal performance and usability</a:t>
            </a:r>
          </a:p>
          <a:p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Networking Infrastructure:</a:t>
            </a:r>
          </a:p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Routers, switches, and internet connectivity specified for seamless communication</a:t>
            </a:r>
          </a:p>
        </p:txBody>
      </p:sp>
      <p:pic>
        <p:nvPicPr>
          <p:cNvPr id="2050" name="Picture 2" descr="Software - Free computer icons">
            <a:extLst>
              <a:ext uri="{FF2B5EF4-FFF2-40B4-BE49-F238E27FC236}">
                <a16:creationId xmlns:a16="http://schemas.microsoft.com/office/drawing/2014/main" id="{A9C514EE-0276-4C2E-9E8B-DF603825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33" y="3200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49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169D-9DCF-40B5-9558-2B57132A5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12C79-68CE-4D90-A332-2FFF10309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92E45-D8FD-45A9-81F1-0F954B0863F8}"/>
              </a:ext>
            </a:extLst>
          </p:cNvPr>
          <p:cNvSpPr txBox="1"/>
          <p:nvPr/>
        </p:nvSpPr>
        <p:spPr>
          <a:xfrm>
            <a:off x="206187" y="2260784"/>
            <a:ext cx="84985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KA-STUDY APP:  A SYSTEM-BASED EDUCATIONAL APPLICATION FOR BASC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45506-9BC7-4533-9643-BC7F4C216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20B8D-7B76-41C3-ADB4-6896DC9BDAE2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5AB186-FB6C-433E-9583-25E172386CCF}"/>
              </a:ext>
            </a:extLst>
          </p:cNvPr>
          <p:cNvSpPr txBox="1"/>
          <p:nvPr/>
        </p:nvSpPr>
        <p:spPr>
          <a:xfrm>
            <a:off x="1232985" y="3696904"/>
            <a:ext cx="9726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F84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BARANGAY  INFORMATION AND RECORD MANAGEMENT SYSTEM FOR BARANGAY MAASIM, SAN ILDEFONSO, BULACAN</a:t>
            </a:r>
            <a:endParaRPr lang="en-US" sz="3200" b="1" dirty="0">
              <a:solidFill>
                <a:srgbClr val="1F84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4A1FBB-36D7-4508-AF70-7C9481ED0CEB}"/>
              </a:ext>
            </a:extLst>
          </p:cNvPr>
          <p:cNvSpPr/>
          <p:nvPr/>
        </p:nvSpPr>
        <p:spPr>
          <a:xfrm>
            <a:off x="4590981" y="444418"/>
            <a:ext cx="3010037" cy="289287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8447"/>
            </a:solidFill>
          </a:ln>
          <a:effectLst>
            <a:glow>
              <a:srgbClr val="1F8447"/>
            </a:glow>
            <a:outerShdw blurRad="50800" dist="50800" dir="5400000" sx="10000" sy="1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9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4267" dirty="0">
                <a:solidFill>
                  <a:srgbClr val="1F74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METHODOLOGY (MODEL)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CA990-9F44-4023-8F26-2CC75420BF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213" y="1365251"/>
            <a:ext cx="6075575" cy="4459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518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169D-9DCF-40B5-9558-2B57132A5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12C79-68CE-4D90-A332-2FFF10309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92E45-D8FD-45A9-81F1-0F954B0863F8}"/>
              </a:ext>
            </a:extLst>
          </p:cNvPr>
          <p:cNvSpPr txBox="1"/>
          <p:nvPr/>
        </p:nvSpPr>
        <p:spPr>
          <a:xfrm>
            <a:off x="206187" y="2260784"/>
            <a:ext cx="84985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KA-STUDY APP:  A SYSTEM-BASED EDUCATIONAL APPLICATION FOR BASC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45506-9BC7-4533-9643-BC7F4C216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432F7-2415-485C-B2F1-032B5F34B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DEF22-1B08-4B2C-90A7-8C8AEF8AE5E8}"/>
              </a:ext>
            </a:extLst>
          </p:cNvPr>
          <p:cNvSpPr txBox="1"/>
          <p:nvPr/>
        </p:nvSpPr>
        <p:spPr>
          <a:xfrm>
            <a:off x="3884678" y="598188"/>
            <a:ext cx="4809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1F74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44FD7C-86AF-4D46-8890-B96BF4DC8136}"/>
              </a:ext>
            </a:extLst>
          </p:cNvPr>
          <p:cNvSpPr/>
          <p:nvPr/>
        </p:nvSpPr>
        <p:spPr>
          <a:xfrm>
            <a:off x="227539" y="2713577"/>
            <a:ext cx="2123659" cy="212365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194C2F-F95E-41A6-A20E-D30AABF0EEF9}"/>
              </a:ext>
            </a:extLst>
          </p:cNvPr>
          <p:cNvSpPr/>
          <p:nvPr/>
        </p:nvSpPr>
        <p:spPr>
          <a:xfrm>
            <a:off x="5022475" y="2622931"/>
            <a:ext cx="2123659" cy="212365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625ABB-C127-484F-A4EB-FF41FA466771}"/>
              </a:ext>
            </a:extLst>
          </p:cNvPr>
          <p:cNvSpPr/>
          <p:nvPr/>
        </p:nvSpPr>
        <p:spPr>
          <a:xfrm>
            <a:off x="2616489" y="2646721"/>
            <a:ext cx="2123659" cy="212365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443547-342C-47FB-835C-BFF3CBFB4CB3}"/>
              </a:ext>
            </a:extLst>
          </p:cNvPr>
          <p:cNvSpPr/>
          <p:nvPr/>
        </p:nvSpPr>
        <p:spPr>
          <a:xfrm>
            <a:off x="7482513" y="2579161"/>
            <a:ext cx="2123659" cy="212365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9FE66-4E36-415C-8039-D89C74DEEDE8}"/>
              </a:ext>
            </a:extLst>
          </p:cNvPr>
          <p:cNvSpPr txBox="1"/>
          <p:nvPr/>
        </p:nvSpPr>
        <p:spPr>
          <a:xfrm>
            <a:off x="3971364" y="1914278"/>
            <a:ext cx="424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OUR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0FE92-648C-49DE-B3A1-73D2FCC749B5}"/>
              </a:ext>
            </a:extLst>
          </p:cNvPr>
          <p:cNvSpPr txBox="1"/>
          <p:nvPr/>
        </p:nvSpPr>
        <p:spPr>
          <a:xfrm>
            <a:off x="-76120" y="5041159"/>
            <a:ext cx="2730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Kimberly C. Sinaguinan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Project Manager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Data Analyst I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Multimedia III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E6A645-2535-4481-B43C-EE5494101B91}"/>
              </a:ext>
            </a:extLst>
          </p:cNvPr>
          <p:cNvSpPr txBox="1"/>
          <p:nvPr/>
        </p:nvSpPr>
        <p:spPr>
          <a:xfrm>
            <a:off x="2195539" y="5041159"/>
            <a:ext cx="273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Ronaldo F. </a:t>
            </a:r>
            <a:r>
              <a:rPr lang="en-US" sz="12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Payawal</a:t>
            </a:r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 Jr.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Programmer I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Data Analyst III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7BEC6-6A18-4815-A76F-1AE1309988AC}"/>
              </a:ext>
            </a:extLst>
          </p:cNvPr>
          <p:cNvSpPr txBox="1"/>
          <p:nvPr/>
        </p:nvSpPr>
        <p:spPr>
          <a:xfrm>
            <a:off x="4718816" y="5072877"/>
            <a:ext cx="2730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Francesca V. </a:t>
            </a:r>
            <a:r>
              <a:rPr lang="en-US" sz="12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Piczon</a:t>
            </a:r>
            <a:endParaRPr lang="en-US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Multimedia I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Financial Manager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Data Analyst II</a:t>
            </a:r>
          </a:p>
          <a:p>
            <a:pPr algn="ctr"/>
            <a:endParaRPr lang="en-US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C1AC61-127E-43F1-B593-FD4426D19AA5}"/>
              </a:ext>
            </a:extLst>
          </p:cNvPr>
          <p:cNvSpPr txBox="1"/>
          <p:nvPr/>
        </p:nvSpPr>
        <p:spPr>
          <a:xfrm>
            <a:off x="7089920" y="5087189"/>
            <a:ext cx="273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Carl Angelo L. Aquino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Programmer II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Multimedia II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CC91D8-8590-41A7-B959-30F65E665AB8}"/>
              </a:ext>
            </a:extLst>
          </p:cNvPr>
          <p:cNvSpPr txBox="1"/>
          <p:nvPr/>
        </p:nvSpPr>
        <p:spPr>
          <a:xfrm>
            <a:off x="9513752" y="5101501"/>
            <a:ext cx="273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Christian S. Arenas</a:t>
            </a:r>
          </a:p>
          <a:p>
            <a:pPr algn="ctr"/>
            <a:r>
              <a:rPr lang="en-US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Programmer III</a:t>
            </a:r>
          </a:p>
          <a:p>
            <a:pPr algn="ctr"/>
            <a:endParaRPr lang="en-US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E5110A-6ADB-4D69-A01B-961E8E21F598}"/>
              </a:ext>
            </a:extLst>
          </p:cNvPr>
          <p:cNvCxnSpPr/>
          <p:nvPr/>
        </p:nvCxnSpPr>
        <p:spPr>
          <a:xfrm>
            <a:off x="5666510" y="1537991"/>
            <a:ext cx="942109" cy="0"/>
          </a:xfrm>
          <a:prstGeom prst="line">
            <a:avLst/>
          </a:prstGeom>
          <a:ln w="76200">
            <a:solidFill>
              <a:srgbClr val="1F744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7864F25-D454-84F4-A4C0-2F36C4200276}"/>
              </a:ext>
            </a:extLst>
          </p:cNvPr>
          <p:cNvSpPr/>
          <p:nvPr/>
        </p:nvSpPr>
        <p:spPr>
          <a:xfrm>
            <a:off x="9820896" y="2623767"/>
            <a:ext cx="2164917" cy="2122823"/>
          </a:xfrm>
          <a:prstGeom prst="ellipse">
            <a:avLst/>
          </a:prstGeom>
          <a:blipFill dpi="0" rotWithShape="1">
            <a:blip r:embed="rId7">
              <a:alphaModFix amt="9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1F7443"/>
            </a:solidFill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6000" rtlCol="0" anchor="ctr"/>
          <a:lstStyle/>
          <a:p>
            <a:pPr algn="ctr"/>
            <a:endParaRPr lang="en-PH" sz="1400"/>
          </a:p>
        </p:txBody>
      </p:sp>
    </p:spTree>
    <p:extLst>
      <p:ext uri="{BB962C8B-B14F-4D97-AF65-F5344CB8AC3E}">
        <p14:creationId xmlns:p14="http://schemas.microsoft.com/office/powerpoint/2010/main" val="321219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545506-9BC7-4533-9643-BC7F4C216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03089-DE55-489C-AF0C-8103CD7518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36D-F6F1-4D4B-8EA5-02DF9B29ADF2}"/>
              </a:ext>
            </a:extLst>
          </p:cNvPr>
          <p:cNvSpPr txBox="1"/>
          <p:nvPr/>
        </p:nvSpPr>
        <p:spPr>
          <a:xfrm>
            <a:off x="2815698" y="331530"/>
            <a:ext cx="6671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1F84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TABLE OF CONTENTS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B6926-8EB6-4EDB-AF38-A6AB1C88CBF3}"/>
              </a:ext>
            </a:extLst>
          </p:cNvPr>
          <p:cNvSpPr/>
          <p:nvPr/>
        </p:nvSpPr>
        <p:spPr>
          <a:xfrm>
            <a:off x="1356523" y="1866862"/>
            <a:ext cx="1191492" cy="1170709"/>
          </a:xfrm>
          <a:prstGeom prst="rect">
            <a:avLst/>
          </a:prstGeom>
          <a:solidFill>
            <a:srgbClr val="1F7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B3BDF-2F06-4928-B309-0B74C8CCED21}"/>
              </a:ext>
            </a:extLst>
          </p:cNvPr>
          <p:cNvSpPr txBox="1"/>
          <p:nvPr/>
        </p:nvSpPr>
        <p:spPr>
          <a:xfrm>
            <a:off x="2644181" y="2129050"/>
            <a:ext cx="346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8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 OF </a:t>
            </a:r>
          </a:p>
          <a:p>
            <a:r>
              <a:rPr lang="en-US" b="1" dirty="0">
                <a:solidFill>
                  <a:srgbClr val="1F8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STUDY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4C33C1-8583-4A1D-86E1-234581BC0C3D}"/>
              </a:ext>
            </a:extLst>
          </p:cNvPr>
          <p:cNvSpPr/>
          <p:nvPr/>
        </p:nvSpPr>
        <p:spPr>
          <a:xfrm>
            <a:off x="6766723" y="1866862"/>
            <a:ext cx="1191492" cy="1170709"/>
          </a:xfrm>
          <a:prstGeom prst="rect">
            <a:avLst/>
          </a:prstGeom>
          <a:solidFill>
            <a:srgbClr val="1F7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1253C-92B7-4E51-88B8-31726E1B836A}"/>
              </a:ext>
            </a:extLst>
          </p:cNvPr>
          <p:cNvSpPr txBox="1"/>
          <p:nvPr/>
        </p:nvSpPr>
        <p:spPr>
          <a:xfrm>
            <a:off x="8123247" y="2129050"/>
            <a:ext cx="346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8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 OF THE</a:t>
            </a:r>
          </a:p>
          <a:p>
            <a:r>
              <a:rPr lang="en-US" b="1" dirty="0">
                <a:solidFill>
                  <a:srgbClr val="1F8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80957C-4261-460B-A517-C59393ADB86D}"/>
              </a:ext>
            </a:extLst>
          </p:cNvPr>
          <p:cNvSpPr txBox="1"/>
          <p:nvPr/>
        </p:nvSpPr>
        <p:spPr>
          <a:xfrm>
            <a:off x="2687782" y="4575822"/>
            <a:ext cx="346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8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 OF</a:t>
            </a:r>
          </a:p>
          <a:p>
            <a:r>
              <a:rPr lang="en-US" b="1" dirty="0">
                <a:solidFill>
                  <a:srgbClr val="1F84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STUDY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B189B-E19F-4A10-86C5-78E343478C1F}"/>
              </a:ext>
            </a:extLst>
          </p:cNvPr>
          <p:cNvSpPr/>
          <p:nvPr/>
        </p:nvSpPr>
        <p:spPr>
          <a:xfrm>
            <a:off x="1356523" y="4374392"/>
            <a:ext cx="1191492" cy="1170709"/>
          </a:xfrm>
          <a:prstGeom prst="rect">
            <a:avLst/>
          </a:prstGeom>
          <a:solidFill>
            <a:srgbClr val="1F7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2E0A17-60F9-4DF9-8BD5-F10B260A2CAA}"/>
              </a:ext>
            </a:extLst>
          </p:cNvPr>
          <p:cNvSpPr/>
          <p:nvPr/>
        </p:nvSpPr>
        <p:spPr>
          <a:xfrm>
            <a:off x="6766723" y="4364072"/>
            <a:ext cx="1191492" cy="1170709"/>
          </a:xfrm>
          <a:prstGeom prst="rect">
            <a:avLst/>
          </a:prstGeom>
          <a:solidFill>
            <a:srgbClr val="1F7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C200BD-C05C-4F4F-A5BE-D76DCF24CDA2}"/>
              </a:ext>
            </a:extLst>
          </p:cNvPr>
          <p:cNvSpPr txBox="1"/>
          <p:nvPr/>
        </p:nvSpPr>
        <p:spPr>
          <a:xfrm>
            <a:off x="8123247" y="4422956"/>
            <a:ext cx="3463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1F84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PROJECT DESIGN/DEVELOPMENT PLAN AND METHODOLOGY</a:t>
            </a:r>
            <a:endParaRPr lang="en-US" b="1" dirty="0">
              <a:solidFill>
                <a:srgbClr val="1F84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05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169D-9DCF-40B5-9558-2B57132A5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12C79-68CE-4D90-A332-2FFF10309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92E45-D8FD-45A9-81F1-0F954B0863F8}"/>
              </a:ext>
            </a:extLst>
          </p:cNvPr>
          <p:cNvSpPr txBox="1"/>
          <p:nvPr/>
        </p:nvSpPr>
        <p:spPr>
          <a:xfrm>
            <a:off x="206187" y="2260784"/>
            <a:ext cx="84985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KA-STUDY APP:  A SYSTEM-BASED EDUCATIONAL APPLICATION FOR BASC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45506-9BC7-4533-9643-BC7F4C216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432F7-2415-485C-B2F1-032B5F34B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36D-F6F1-4D4B-8EA5-02DF9B29ADF2}"/>
              </a:ext>
            </a:extLst>
          </p:cNvPr>
          <p:cNvSpPr txBox="1"/>
          <p:nvPr/>
        </p:nvSpPr>
        <p:spPr>
          <a:xfrm>
            <a:off x="1081106" y="203119"/>
            <a:ext cx="10029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1F74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OBJECTIVES OF THE STUDY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12AD7-CBF5-4448-865A-83BCF818BD6D}"/>
              </a:ext>
            </a:extLst>
          </p:cNvPr>
          <p:cNvSpPr txBox="1"/>
          <p:nvPr/>
        </p:nvSpPr>
        <p:spPr>
          <a:xfrm>
            <a:off x="276683" y="6068290"/>
            <a:ext cx="5069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BARANGAY MAASIM E-GOVERNANCE: EMPOWERING COMMUNITY THROUGH DIGITAL SOLUTIONS</a:t>
            </a:r>
            <a:endParaRPr lang="en-US" sz="11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486088-41BE-4E2F-8589-9CFE3B4BC19C}"/>
              </a:ext>
            </a:extLst>
          </p:cNvPr>
          <p:cNvCxnSpPr/>
          <p:nvPr/>
        </p:nvCxnSpPr>
        <p:spPr>
          <a:xfrm>
            <a:off x="26894" y="6483927"/>
            <a:ext cx="556952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EFA55F2-E563-4541-A7B4-D5F29C1E5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13" y="1235895"/>
            <a:ext cx="3225140" cy="228003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6B3B1D5-D7A5-4F43-B3B9-394EDA559C44}"/>
              </a:ext>
            </a:extLst>
          </p:cNvPr>
          <p:cNvSpPr/>
          <p:nvPr/>
        </p:nvSpPr>
        <p:spPr>
          <a:xfrm>
            <a:off x="7680829" y="1299137"/>
            <a:ext cx="2047800" cy="199387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  <a:effectLst>
            <a:glow>
              <a:srgbClr val="1F8447"/>
            </a:glow>
            <a:outerShdw blurRad="50800" dist="50800" dir="5400000" sx="10000" sy="1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2D6280-94DC-483F-972B-2185D5E90FA1}"/>
              </a:ext>
            </a:extLst>
          </p:cNvPr>
          <p:cNvCxnSpPr>
            <a:cxnSpLocks/>
          </p:cNvCxnSpPr>
          <p:nvPr/>
        </p:nvCxnSpPr>
        <p:spPr>
          <a:xfrm>
            <a:off x="5346631" y="2282317"/>
            <a:ext cx="1981269" cy="0"/>
          </a:xfrm>
          <a:prstGeom prst="straightConnector1">
            <a:avLst/>
          </a:prstGeom>
          <a:ln w="76200">
            <a:solidFill>
              <a:srgbClr val="1F744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F2B1C5-A58E-4CF2-86D5-FFAAF28D8466}"/>
              </a:ext>
            </a:extLst>
          </p:cNvPr>
          <p:cNvSpPr txBox="1"/>
          <p:nvPr/>
        </p:nvSpPr>
        <p:spPr>
          <a:xfrm>
            <a:off x="1945698" y="3847595"/>
            <a:ext cx="87831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 main goal of this project is to develop a Barangay Information and Record Management System for Barangay </a:t>
            </a:r>
            <a:r>
              <a:rPr lang="en-US" sz="280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Maasim</a:t>
            </a:r>
            <a:r>
              <a:rPr lang="en-US" sz="280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San Ildefonso, Bulacan.</a:t>
            </a:r>
            <a:endParaRPr lang="en-PH" sz="2800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9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169D-9DCF-40B5-9558-2B57132A5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12C79-68CE-4D90-A332-2FFF10309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92E45-D8FD-45A9-81F1-0F954B0863F8}"/>
              </a:ext>
            </a:extLst>
          </p:cNvPr>
          <p:cNvSpPr txBox="1"/>
          <p:nvPr/>
        </p:nvSpPr>
        <p:spPr>
          <a:xfrm>
            <a:off x="206187" y="2260784"/>
            <a:ext cx="84985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KA-STUDY APP:  A SYSTEM-BASED EDUCATIONAL APPLICATION FOR BASC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45506-9BC7-4533-9643-BC7F4C216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432F7-2415-485C-B2F1-032B5F34B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36D-F6F1-4D4B-8EA5-02DF9B29ADF2}"/>
              </a:ext>
            </a:extLst>
          </p:cNvPr>
          <p:cNvSpPr txBox="1"/>
          <p:nvPr/>
        </p:nvSpPr>
        <p:spPr>
          <a:xfrm>
            <a:off x="1739357" y="194076"/>
            <a:ext cx="77903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1F74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OBJECTIVES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12AD7-CBF5-4448-865A-83BCF818BD6D}"/>
              </a:ext>
            </a:extLst>
          </p:cNvPr>
          <p:cNvSpPr txBox="1"/>
          <p:nvPr/>
        </p:nvSpPr>
        <p:spPr>
          <a:xfrm>
            <a:off x="276683" y="6068290"/>
            <a:ext cx="5069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BARANGAY MAASIM E-GOVERNANCE: EMPOWERING COMMUNITY THROUGH DIGITAL SOLUTIONS</a:t>
            </a:r>
            <a:endParaRPr lang="en-US" sz="11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486088-41BE-4E2F-8589-9CFE3B4BC19C}"/>
              </a:ext>
            </a:extLst>
          </p:cNvPr>
          <p:cNvCxnSpPr/>
          <p:nvPr/>
        </p:nvCxnSpPr>
        <p:spPr>
          <a:xfrm>
            <a:off x="26894" y="6483927"/>
            <a:ext cx="556952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Free Vector | Online document form. digital agreement, electronic contract,  internet questionnaire. to do list, note. voting ballot, poll flat design  element.">
            <a:extLst>
              <a:ext uri="{FF2B5EF4-FFF2-40B4-BE49-F238E27FC236}">
                <a16:creationId xmlns:a16="http://schemas.microsoft.com/office/drawing/2014/main" id="{0FAD6B9A-897F-4DB2-9E3C-ABD5656CC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63" y="3078439"/>
            <a:ext cx="1489098" cy="148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mium Vector | Live chat with customer service vector illustration">
            <a:extLst>
              <a:ext uri="{FF2B5EF4-FFF2-40B4-BE49-F238E27FC236}">
                <a16:creationId xmlns:a16="http://schemas.microsoft.com/office/drawing/2014/main" id="{5BE7ACA3-CCE8-4973-B285-76507E99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39" y="2482476"/>
            <a:ext cx="2308987" cy="230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2471;p45">
            <a:extLst>
              <a:ext uri="{FF2B5EF4-FFF2-40B4-BE49-F238E27FC236}">
                <a16:creationId xmlns:a16="http://schemas.microsoft.com/office/drawing/2014/main" id="{4E5133B2-DCCF-4175-9EEB-5B328F20851E}"/>
              </a:ext>
            </a:extLst>
          </p:cNvPr>
          <p:cNvSpPr/>
          <p:nvPr/>
        </p:nvSpPr>
        <p:spPr>
          <a:xfrm>
            <a:off x="3209339" y="2062501"/>
            <a:ext cx="836400" cy="83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4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" name="Google Shape;2475;p45">
            <a:extLst>
              <a:ext uri="{FF2B5EF4-FFF2-40B4-BE49-F238E27FC236}">
                <a16:creationId xmlns:a16="http://schemas.microsoft.com/office/drawing/2014/main" id="{B0FA9304-0B32-420A-BF69-7D06D95983A6}"/>
              </a:ext>
            </a:extLst>
          </p:cNvPr>
          <p:cNvSpPr/>
          <p:nvPr/>
        </p:nvSpPr>
        <p:spPr>
          <a:xfrm>
            <a:off x="765767" y="2070751"/>
            <a:ext cx="836400" cy="83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4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4" name="Google Shape;2540;p45">
            <a:extLst>
              <a:ext uri="{FF2B5EF4-FFF2-40B4-BE49-F238E27FC236}">
                <a16:creationId xmlns:a16="http://schemas.microsoft.com/office/drawing/2014/main" id="{565C70A3-9CC2-4ACA-92EE-35E31C108123}"/>
              </a:ext>
            </a:extLst>
          </p:cNvPr>
          <p:cNvCxnSpPr>
            <a:stCxn id="32" idx="6"/>
            <a:endCxn id="31" idx="2"/>
          </p:cNvCxnSpPr>
          <p:nvPr/>
        </p:nvCxnSpPr>
        <p:spPr>
          <a:xfrm rot="10800000" flipH="1">
            <a:off x="1602167" y="2480551"/>
            <a:ext cx="16072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541;p45">
            <a:extLst>
              <a:ext uri="{FF2B5EF4-FFF2-40B4-BE49-F238E27FC236}">
                <a16:creationId xmlns:a16="http://schemas.microsoft.com/office/drawing/2014/main" id="{FC76A440-15E9-4B0D-A32F-A701CEC3DFC2}"/>
              </a:ext>
            </a:extLst>
          </p:cNvPr>
          <p:cNvCxnSpPr>
            <a:stCxn id="31" idx="6"/>
            <a:endCxn id="33" idx="2"/>
          </p:cNvCxnSpPr>
          <p:nvPr/>
        </p:nvCxnSpPr>
        <p:spPr>
          <a:xfrm>
            <a:off x="4045739" y="2480701"/>
            <a:ext cx="1472587" cy="82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2542;p45">
            <a:extLst>
              <a:ext uri="{FF2B5EF4-FFF2-40B4-BE49-F238E27FC236}">
                <a16:creationId xmlns:a16="http://schemas.microsoft.com/office/drawing/2014/main" id="{76DA45AA-A392-4626-B912-013F30CCE033}"/>
              </a:ext>
            </a:extLst>
          </p:cNvPr>
          <p:cNvCxnSpPr>
            <a:cxnSpLocks/>
          </p:cNvCxnSpPr>
          <p:nvPr/>
        </p:nvCxnSpPr>
        <p:spPr>
          <a:xfrm>
            <a:off x="8249715" y="2478250"/>
            <a:ext cx="163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ADE69AF5-46EF-4CF5-BA4A-92A01597892A}"/>
              </a:ext>
            </a:extLst>
          </p:cNvPr>
          <p:cNvSpPr/>
          <p:nvPr/>
        </p:nvSpPr>
        <p:spPr>
          <a:xfrm>
            <a:off x="10064874" y="1389626"/>
            <a:ext cx="2001747" cy="2001747"/>
          </a:xfrm>
          <a:prstGeom prst="ellipse">
            <a:avLst/>
          </a:prstGeom>
          <a:solidFill>
            <a:srgbClr val="1F7443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SYSTEM</a:t>
            </a:r>
          </a:p>
        </p:txBody>
      </p:sp>
      <p:cxnSp>
        <p:nvCxnSpPr>
          <p:cNvPr id="42" name="Google Shape;2541;p45">
            <a:extLst>
              <a:ext uri="{FF2B5EF4-FFF2-40B4-BE49-F238E27FC236}">
                <a16:creationId xmlns:a16="http://schemas.microsoft.com/office/drawing/2014/main" id="{9874AF02-AACE-499A-B1CC-0F33380C9A9B}"/>
              </a:ext>
            </a:extLst>
          </p:cNvPr>
          <p:cNvCxnSpPr/>
          <p:nvPr/>
        </p:nvCxnSpPr>
        <p:spPr>
          <a:xfrm>
            <a:off x="6304258" y="2486717"/>
            <a:ext cx="16320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479;p45">
            <a:extLst>
              <a:ext uri="{FF2B5EF4-FFF2-40B4-BE49-F238E27FC236}">
                <a16:creationId xmlns:a16="http://schemas.microsoft.com/office/drawing/2014/main" id="{B89E2AF0-0209-401A-AFF8-4330AE4AD0E5}"/>
              </a:ext>
            </a:extLst>
          </p:cNvPr>
          <p:cNvSpPr/>
          <p:nvPr/>
        </p:nvSpPr>
        <p:spPr>
          <a:xfrm>
            <a:off x="7739936" y="2070751"/>
            <a:ext cx="836400" cy="836400"/>
          </a:xfrm>
          <a:prstGeom prst="ellipse">
            <a:avLst/>
          </a:prstGeom>
          <a:solidFill>
            <a:srgbClr val="6C2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4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" name="Google Shape;2479;p45">
            <a:extLst>
              <a:ext uri="{FF2B5EF4-FFF2-40B4-BE49-F238E27FC236}">
                <a16:creationId xmlns:a16="http://schemas.microsoft.com/office/drawing/2014/main" id="{9BD29A52-4EA0-47DC-9A17-43BC149E0C44}"/>
              </a:ext>
            </a:extLst>
          </p:cNvPr>
          <p:cNvSpPr/>
          <p:nvPr/>
        </p:nvSpPr>
        <p:spPr>
          <a:xfrm>
            <a:off x="5518326" y="2070751"/>
            <a:ext cx="836400" cy="83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4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32" name="Picture 8" descr="Dashboard - Free business and finance icons">
            <a:extLst>
              <a:ext uri="{FF2B5EF4-FFF2-40B4-BE49-F238E27FC236}">
                <a16:creationId xmlns:a16="http://schemas.microsoft.com/office/drawing/2014/main" id="{9B259747-7A33-4481-A07D-BFEECA8C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69" y="3127068"/>
            <a:ext cx="1305758" cy="130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1E7F9B4-1E7C-401B-BD62-767A69282033}"/>
              </a:ext>
            </a:extLst>
          </p:cNvPr>
          <p:cNvSpPr/>
          <p:nvPr/>
        </p:nvSpPr>
        <p:spPr>
          <a:xfrm>
            <a:off x="7529948" y="3073992"/>
            <a:ext cx="1305758" cy="1305758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5EC201-0640-41D5-868B-679C29C09C6A}"/>
              </a:ext>
            </a:extLst>
          </p:cNvPr>
          <p:cNvSpPr txBox="1"/>
          <p:nvPr/>
        </p:nvSpPr>
        <p:spPr>
          <a:xfrm>
            <a:off x="-94134" y="4780129"/>
            <a:ext cx="245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Downloadable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A72AF1-0A9B-4BD9-9CEB-EA8C704D1C3F}"/>
              </a:ext>
            </a:extLst>
          </p:cNvPr>
          <p:cNvSpPr txBox="1"/>
          <p:nvPr/>
        </p:nvSpPr>
        <p:spPr>
          <a:xfrm>
            <a:off x="2452003" y="4767606"/>
            <a:ext cx="245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Provide Chat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Assistance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7C7315-1C49-4FED-B7DB-D295EFDA18FF}"/>
              </a:ext>
            </a:extLst>
          </p:cNvPr>
          <p:cNvSpPr txBox="1"/>
          <p:nvPr/>
        </p:nvSpPr>
        <p:spPr>
          <a:xfrm>
            <a:off x="4763599" y="4592417"/>
            <a:ext cx="2452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provide a comprehensive dashboard system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EE6751-D6AD-4BD8-9CF6-B84B434DFA8F}"/>
              </a:ext>
            </a:extLst>
          </p:cNvPr>
          <p:cNvSpPr txBox="1"/>
          <p:nvPr/>
        </p:nvSpPr>
        <p:spPr>
          <a:xfrm>
            <a:off x="7309736" y="4597346"/>
            <a:ext cx="2239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Evaluating the system based on ISO/IEC 25010.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55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F8016C-DBD4-4846-8CED-74B570541D7C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C89197C-C7B8-4077-A5C6-97D8E41869B3}"/>
              </a:ext>
            </a:extLst>
          </p:cNvPr>
          <p:cNvSpPr/>
          <p:nvPr/>
        </p:nvSpPr>
        <p:spPr>
          <a:xfrm>
            <a:off x="4020666" y="474552"/>
            <a:ext cx="4150667" cy="4150667"/>
          </a:xfrm>
          <a:prstGeom prst="ellipse">
            <a:avLst/>
          </a:prstGeom>
          <a:solidFill>
            <a:srgbClr val="1F74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>
                <a:latin typeface="Poppins" panose="00000500000000000000" pitchFamily="2" charset="0"/>
                <a:cs typeface="Poppins" panose="00000500000000000000" pitchFamily="2" charset="0"/>
              </a:rPr>
              <a:t>SCOPE OF THE</a:t>
            </a:r>
          </a:p>
          <a:p>
            <a:pPr algn="ctr"/>
            <a:r>
              <a:rPr lang="en-US" sz="4267" b="1" dirty="0">
                <a:latin typeface="Poppins" panose="00000500000000000000" pitchFamily="2" charset="0"/>
                <a:cs typeface="Poppins" panose="00000500000000000000" pitchFamily="2" charset="0"/>
              </a:rPr>
              <a:t>STUDY</a:t>
            </a:r>
          </a:p>
        </p:txBody>
      </p:sp>
      <p:sp>
        <p:nvSpPr>
          <p:cNvPr id="229" name="Google Shape;229;p17"/>
          <p:cNvSpPr/>
          <p:nvPr/>
        </p:nvSpPr>
        <p:spPr>
          <a:xfrm>
            <a:off x="7795599" y="1045585"/>
            <a:ext cx="1064000" cy="106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3332399" y="1045585"/>
            <a:ext cx="1064000" cy="10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3332399" y="3243752"/>
            <a:ext cx="1064000" cy="106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7795599" y="3243752"/>
            <a:ext cx="1064000" cy="106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63E28-B3A8-4845-B9ED-EE5DF186298F}"/>
              </a:ext>
            </a:extLst>
          </p:cNvPr>
          <p:cNvSpPr txBox="1"/>
          <p:nvPr/>
        </p:nvSpPr>
        <p:spPr>
          <a:xfrm>
            <a:off x="202683" y="895312"/>
            <a:ext cx="3129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User-friendly record management system for Barangay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Maasim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San Ildefonso, Bulacan.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970793B-44E9-4B7E-98EF-5BEA22A5ABD0}"/>
              </a:ext>
            </a:extLst>
          </p:cNvPr>
          <p:cNvSpPr txBox="1"/>
          <p:nvPr/>
        </p:nvSpPr>
        <p:spPr>
          <a:xfrm>
            <a:off x="8967100" y="895312"/>
            <a:ext cx="3129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Seamless access for registered residents to securely submit information.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5C3863-F340-40AF-AEAE-B62DA2968F6D}"/>
              </a:ext>
            </a:extLst>
          </p:cNvPr>
          <p:cNvSpPr txBox="1"/>
          <p:nvPr/>
        </p:nvSpPr>
        <p:spPr>
          <a:xfrm>
            <a:off x="162120" y="3243752"/>
            <a:ext cx="3258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Special case identification. Persons with Disabilities (PWDs) and seniors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E44BE6-10ED-4334-9F72-B8B508491C1D}"/>
              </a:ext>
            </a:extLst>
          </p:cNvPr>
          <p:cNvSpPr txBox="1"/>
          <p:nvPr/>
        </p:nvSpPr>
        <p:spPr>
          <a:xfrm>
            <a:off x="8960941" y="3008034"/>
            <a:ext cx="3129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Access to downloadable forms permits, certificate of indigency, residence certificate, clearances.</a:t>
            </a:r>
          </a:p>
        </p:txBody>
      </p:sp>
      <p:sp>
        <p:nvSpPr>
          <p:cNvPr id="15" name="Google Shape;241;p17">
            <a:extLst>
              <a:ext uri="{FF2B5EF4-FFF2-40B4-BE49-F238E27FC236}">
                <a16:creationId xmlns:a16="http://schemas.microsoft.com/office/drawing/2014/main" id="{F1FA09D2-B619-434B-9982-D993BFA85702}"/>
              </a:ext>
            </a:extLst>
          </p:cNvPr>
          <p:cNvSpPr/>
          <p:nvPr/>
        </p:nvSpPr>
        <p:spPr>
          <a:xfrm>
            <a:off x="5530599" y="4307752"/>
            <a:ext cx="1064000" cy="1064000"/>
          </a:xfrm>
          <a:prstGeom prst="ellipse">
            <a:avLst/>
          </a:prstGeom>
          <a:solidFill>
            <a:srgbClr val="6C20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8CE90-05B4-4C2C-8072-04E2600A49B3}"/>
              </a:ext>
            </a:extLst>
          </p:cNvPr>
          <p:cNvSpPr txBox="1"/>
          <p:nvPr/>
        </p:nvSpPr>
        <p:spPr>
          <a:xfrm>
            <a:off x="4020666" y="5546400"/>
            <a:ext cx="4689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Convenient form submission via chat assistance feature.</a:t>
            </a:r>
          </a:p>
        </p:txBody>
      </p:sp>
    </p:spTree>
    <p:extLst>
      <p:ext uri="{BB962C8B-B14F-4D97-AF65-F5344CB8AC3E}">
        <p14:creationId xmlns:p14="http://schemas.microsoft.com/office/powerpoint/2010/main" val="93391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F8016C-DBD4-4846-8CED-74B570541D7C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C89197C-C7B8-4077-A5C6-97D8E41869B3}"/>
              </a:ext>
            </a:extLst>
          </p:cNvPr>
          <p:cNvSpPr/>
          <p:nvPr/>
        </p:nvSpPr>
        <p:spPr>
          <a:xfrm>
            <a:off x="4020666" y="474552"/>
            <a:ext cx="4150667" cy="4150667"/>
          </a:xfrm>
          <a:prstGeom prst="ellipse">
            <a:avLst/>
          </a:prstGeom>
          <a:solidFill>
            <a:srgbClr val="6C20E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LIMITATION OF THE</a:t>
            </a:r>
          </a:p>
          <a:p>
            <a:pPr algn="ctr"/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STUDY</a:t>
            </a:r>
          </a:p>
        </p:txBody>
      </p:sp>
      <p:sp>
        <p:nvSpPr>
          <p:cNvPr id="229" name="Google Shape;229;p17"/>
          <p:cNvSpPr/>
          <p:nvPr/>
        </p:nvSpPr>
        <p:spPr>
          <a:xfrm>
            <a:off x="7795599" y="1045585"/>
            <a:ext cx="1064000" cy="106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3332399" y="1045585"/>
            <a:ext cx="1064000" cy="106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5563999" y="4259752"/>
            <a:ext cx="1064000" cy="106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63E28-B3A8-4845-B9ED-EE5DF186298F}"/>
              </a:ext>
            </a:extLst>
          </p:cNvPr>
          <p:cNvSpPr txBox="1"/>
          <p:nvPr/>
        </p:nvSpPr>
        <p:spPr>
          <a:xfrm>
            <a:off x="445475" y="1093922"/>
            <a:ext cx="3129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Exclusivity restricts access for non-residents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970793B-44E9-4B7E-98EF-5BEA22A5ABD0}"/>
              </a:ext>
            </a:extLst>
          </p:cNvPr>
          <p:cNvSpPr txBox="1"/>
          <p:nvPr/>
        </p:nvSpPr>
        <p:spPr>
          <a:xfrm>
            <a:off x="8967100" y="895312"/>
            <a:ext cx="3129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Physical visit required for those lacking gadgets or internet access.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5C3863-F340-40AF-AEAE-B62DA2968F6D}"/>
              </a:ext>
            </a:extLst>
          </p:cNvPr>
          <p:cNvSpPr txBox="1"/>
          <p:nvPr/>
        </p:nvSpPr>
        <p:spPr>
          <a:xfrm>
            <a:off x="4777662" y="5475932"/>
            <a:ext cx="3258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Client directives limit design flexibility and innovation.</a:t>
            </a:r>
          </a:p>
        </p:txBody>
      </p:sp>
    </p:spTree>
    <p:extLst>
      <p:ext uri="{BB962C8B-B14F-4D97-AF65-F5344CB8AC3E}">
        <p14:creationId xmlns:p14="http://schemas.microsoft.com/office/powerpoint/2010/main" val="94801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169D-9DCF-40B5-9558-2B57132A5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12C79-68CE-4D90-A332-2FFF10309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92E45-D8FD-45A9-81F1-0F954B0863F8}"/>
              </a:ext>
            </a:extLst>
          </p:cNvPr>
          <p:cNvSpPr txBox="1"/>
          <p:nvPr/>
        </p:nvSpPr>
        <p:spPr>
          <a:xfrm>
            <a:off x="206187" y="2260784"/>
            <a:ext cx="84985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KA-STUDY APP:  A SYSTEM-BASED EDUCATIONAL APPLICATION FOR BASC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45506-9BC7-4533-9643-BC7F4C2162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432F7-2415-485C-B2F1-032B5F34B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436D-F6F1-4D4B-8EA5-02DF9B29ADF2}"/>
              </a:ext>
            </a:extLst>
          </p:cNvPr>
          <p:cNvSpPr txBox="1"/>
          <p:nvPr/>
        </p:nvSpPr>
        <p:spPr>
          <a:xfrm>
            <a:off x="1407075" y="483845"/>
            <a:ext cx="1031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F74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SPECIFICATION</a:t>
            </a:r>
            <a:endParaRPr lang="en-US" sz="6000" b="1" dirty="0">
              <a:solidFill>
                <a:srgbClr val="1F74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12AD7-CBF5-4448-865A-83BCF818BD6D}"/>
              </a:ext>
            </a:extLst>
          </p:cNvPr>
          <p:cNvSpPr txBox="1"/>
          <p:nvPr/>
        </p:nvSpPr>
        <p:spPr>
          <a:xfrm>
            <a:off x="276683" y="6068290"/>
            <a:ext cx="5069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BARANGAY MAASIM E-GOVERNANCE: EMPOWERING COMMUNITY THROUGH DIGITAL SOLUTIONS</a:t>
            </a:r>
            <a:endParaRPr lang="en-US" sz="11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486088-41BE-4E2F-8589-9CFE3B4BC19C}"/>
              </a:ext>
            </a:extLst>
          </p:cNvPr>
          <p:cNvCxnSpPr/>
          <p:nvPr/>
        </p:nvCxnSpPr>
        <p:spPr>
          <a:xfrm>
            <a:off x="26894" y="6483927"/>
            <a:ext cx="556952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B93426-3B24-4537-BAC5-CA093BC40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4950">
                        <a14:foregroundMark x1="73450" y1="32700" x2="73450" y2="32700"/>
                        <a14:foregroundMark x1="85650" y1="40800" x2="85650" y2="40800"/>
                        <a14:foregroundMark x1="83200" y1="39850" x2="71400" y2="28700"/>
                        <a14:foregroundMark x1="71400" y1="28700" x2="71200" y2="28600"/>
                        <a14:foregroundMark x1="85200" y1="42300" x2="89900" y2="45850"/>
                        <a14:foregroundMark x1="18500" y1="41650" x2="20800" y2="40150"/>
                        <a14:foregroundMark x1="15600" y1="41000" x2="18650" y2="40350"/>
                        <a14:foregroundMark x1="76050" y1="14800" x2="76050" y2="15300"/>
                        <a14:foregroundMark x1="39650" y1="74450" x2="31350" y2="85050"/>
                        <a14:foregroundMark x1="25000" y1="84550" x2="30050" y2="88600"/>
                        <a14:foregroundMark x1="90050" y1="50250" x2="94850" y2="43850"/>
                        <a14:foregroundMark x1="94850" y1="43850" x2="94950" y2="42600"/>
                        <a14:foregroundMark x1="87150" y1="64550" x2="87150" y2="64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3" y="1479512"/>
            <a:ext cx="3293461" cy="3293461"/>
          </a:xfrm>
          <a:prstGeom prst="rect">
            <a:avLst/>
          </a:prstGeom>
        </p:spPr>
      </p:pic>
      <p:pic>
        <p:nvPicPr>
          <p:cNvPr id="4098" name="Picture 2" descr="Service request call center girl Royalty Free Vector Image">
            <a:extLst>
              <a:ext uri="{FF2B5EF4-FFF2-40B4-BE49-F238E27FC236}">
                <a16:creationId xmlns:a16="http://schemas.microsoft.com/office/drawing/2014/main" id="{D4D8F6C4-5F45-47A1-AD5D-DE0B73083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14181" r="26964" b="18519"/>
          <a:stretch/>
        </p:blipFill>
        <p:spPr bwMode="auto">
          <a:xfrm>
            <a:off x="4455458" y="2038649"/>
            <a:ext cx="1435846" cy="245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remium Vector | Documents under lock and key. files with padlock protection">
            <a:extLst>
              <a:ext uri="{FF2B5EF4-FFF2-40B4-BE49-F238E27FC236}">
                <a16:creationId xmlns:a16="http://schemas.microsoft.com/office/drawing/2014/main" id="{C5A2A85E-16EB-44DE-9A25-3823A048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10" y="1701066"/>
            <a:ext cx="3293460" cy="329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E4416-4CDC-484E-B24E-9F5449E07D65}"/>
              </a:ext>
            </a:extLst>
          </p:cNvPr>
          <p:cNvSpPr txBox="1"/>
          <p:nvPr/>
        </p:nvSpPr>
        <p:spPr>
          <a:xfrm>
            <a:off x="-367203" y="4967658"/>
            <a:ext cx="3937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Organizing Resident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729D31-14C9-4282-85A0-A5BA2E60851A}"/>
              </a:ext>
            </a:extLst>
          </p:cNvPr>
          <p:cNvSpPr txBox="1"/>
          <p:nvPr/>
        </p:nvSpPr>
        <p:spPr>
          <a:xfrm>
            <a:off x="2995214" y="4975283"/>
            <a:ext cx="3937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Handling Service</a:t>
            </a:r>
          </a:p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19E84-0150-43E0-91CC-06E308F702AD}"/>
              </a:ext>
            </a:extLst>
          </p:cNvPr>
          <p:cNvSpPr txBox="1"/>
          <p:nvPr/>
        </p:nvSpPr>
        <p:spPr>
          <a:xfrm>
            <a:off x="5881193" y="5002604"/>
            <a:ext cx="3937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Storing Data</a:t>
            </a:r>
          </a:p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Securely</a:t>
            </a:r>
          </a:p>
        </p:txBody>
      </p:sp>
      <p:pic>
        <p:nvPicPr>
          <p:cNvPr id="4106" name="Picture 10" descr="Business communication icon Royalty Free Vector Image">
            <a:extLst>
              <a:ext uri="{FF2B5EF4-FFF2-40B4-BE49-F238E27FC236}">
                <a16:creationId xmlns:a16="http://schemas.microsoft.com/office/drawing/2014/main" id="{FAB2730B-B95B-4319-989A-23F765867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 t="15170" r="16939" b="18818"/>
          <a:stretch/>
        </p:blipFill>
        <p:spPr bwMode="auto">
          <a:xfrm>
            <a:off x="9659575" y="2204582"/>
            <a:ext cx="2016850" cy="228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7D7F42-8CA9-4F02-8141-9D143F0F1E3C}"/>
              </a:ext>
            </a:extLst>
          </p:cNvPr>
          <p:cNvSpPr txBox="1"/>
          <p:nvPr/>
        </p:nvSpPr>
        <p:spPr>
          <a:xfrm>
            <a:off x="8904216" y="4898644"/>
            <a:ext cx="3401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Improving communication between officials and residents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4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2542;p45">
            <a:extLst>
              <a:ext uri="{FF2B5EF4-FFF2-40B4-BE49-F238E27FC236}">
                <a16:creationId xmlns:a16="http://schemas.microsoft.com/office/drawing/2014/main" id="{FD63341D-5D95-487C-8A5B-377BAFB717E7}"/>
              </a:ext>
            </a:extLst>
          </p:cNvPr>
          <p:cNvCxnSpPr>
            <a:cxnSpLocks/>
          </p:cNvCxnSpPr>
          <p:nvPr/>
        </p:nvCxnSpPr>
        <p:spPr>
          <a:xfrm flipH="1" flipV="1">
            <a:off x="7609785" y="3799847"/>
            <a:ext cx="2356713" cy="71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2542;p45">
            <a:extLst>
              <a:ext uri="{FF2B5EF4-FFF2-40B4-BE49-F238E27FC236}">
                <a16:creationId xmlns:a16="http://schemas.microsoft.com/office/drawing/2014/main" id="{C1F914A5-822B-4598-B231-4C5FABF2B16D}"/>
              </a:ext>
            </a:extLst>
          </p:cNvPr>
          <p:cNvCxnSpPr>
            <a:cxnSpLocks/>
            <a:stCxn id="1032" idx="1"/>
          </p:cNvCxnSpPr>
          <p:nvPr/>
        </p:nvCxnSpPr>
        <p:spPr>
          <a:xfrm flipH="1">
            <a:off x="7514254" y="2419313"/>
            <a:ext cx="2109885" cy="8138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BE351AB-CC72-4644-A9C0-A4BC64B92799}"/>
              </a:ext>
            </a:extLst>
          </p:cNvPr>
          <p:cNvSpPr/>
          <p:nvPr/>
        </p:nvSpPr>
        <p:spPr>
          <a:xfrm>
            <a:off x="-49" y="0"/>
            <a:ext cx="12192000" cy="6858000"/>
          </a:xfrm>
          <a:prstGeom prst="rect">
            <a:avLst/>
          </a:prstGeom>
          <a:blipFill dpi="0" rotWithShape="1">
            <a:blip r:embed="rId3"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Google Shape;2542;p45">
            <a:extLst>
              <a:ext uri="{FF2B5EF4-FFF2-40B4-BE49-F238E27FC236}">
                <a16:creationId xmlns:a16="http://schemas.microsoft.com/office/drawing/2014/main" id="{E4C8DD46-C985-48AE-A58F-1F46647A0A9A}"/>
              </a:ext>
            </a:extLst>
          </p:cNvPr>
          <p:cNvCxnSpPr>
            <a:cxnSpLocks/>
          </p:cNvCxnSpPr>
          <p:nvPr/>
        </p:nvCxnSpPr>
        <p:spPr>
          <a:xfrm flipH="1" flipV="1">
            <a:off x="7514256" y="4518135"/>
            <a:ext cx="2109883" cy="9288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0" name="Google Shape;2470;p45"/>
          <p:cNvSpPr txBox="1">
            <a:spLocks noGrp="1"/>
          </p:cNvSpPr>
          <p:nvPr>
            <p:ph type="title"/>
          </p:nvPr>
        </p:nvSpPr>
        <p:spPr>
          <a:xfrm>
            <a:off x="609551" y="403698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>
                <a:solidFill>
                  <a:srgbClr val="1F74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SOFTWARE SPECIFICATION</a:t>
            </a:r>
            <a:endParaRPr b="1" dirty="0">
              <a:solidFill>
                <a:srgbClr val="1F744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D0043C-F310-46EC-81E9-E2715A948A1A}"/>
              </a:ext>
            </a:extLst>
          </p:cNvPr>
          <p:cNvSpPr/>
          <p:nvPr/>
        </p:nvSpPr>
        <p:spPr>
          <a:xfrm>
            <a:off x="4582117" y="2267358"/>
            <a:ext cx="3027668" cy="3027668"/>
          </a:xfrm>
          <a:prstGeom prst="ellipse">
            <a:avLst/>
          </a:prstGeom>
          <a:solidFill>
            <a:srgbClr val="1F7443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SYSTEM</a:t>
            </a:r>
          </a:p>
        </p:txBody>
      </p:sp>
      <p:pic>
        <p:nvPicPr>
          <p:cNvPr id="14" name="Picture 4" descr="Download Logo Html Html5 Royalty-Free Stock Illustration Image - Pixabay">
            <a:extLst>
              <a:ext uri="{FF2B5EF4-FFF2-40B4-BE49-F238E27FC236}">
                <a16:creationId xmlns:a16="http://schemas.microsoft.com/office/drawing/2014/main" id="{59749E9E-7172-4B47-B377-064EED18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89" y="1974033"/>
            <a:ext cx="1222836" cy="122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Download Logo Css Css3 Royalty-Free Stock Illustration Image - Pixabay">
            <a:extLst>
              <a:ext uri="{FF2B5EF4-FFF2-40B4-BE49-F238E27FC236}">
                <a16:creationId xmlns:a16="http://schemas.microsoft.com/office/drawing/2014/main" id="{1E58BDD1-3839-4E29-9593-0EE2D628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89" y="3233133"/>
            <a:ext cx="1288041" cy="128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ownload Javascript, Js, Logo. Royalty-Free Vector Graphic - Pixabay">
            <a:extLst>
              <a:ext uri="{FF2B5EF4-FFF2-40B4-BE49-F238E27FC236}">
                <a16:creationId xmlns:a16="http://schemas.microsoft.com/office/drawing/2014/main" id="{822F0DEF-B7ED-4CD6-9712-D39DFC43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81" y="4755201"/>
            <a:ext cx="1079648" cy="10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FA57E-58F8-48D5-A85E-BDB2FA855B79}"/>
              </a:ext>
            </a:extLst>
          </p:cNvPr>
          <p:cNvSpPr txBox="1"/>
          <p:nvPr/>
        </p:nvSpPr>
        <p:spPr>
          <a:xfrm>
            <a:off x="1038551" y="1356810"/>
            <a:ext cx="201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</a:p>
        </p:txBody>
      </p:sp>
      <p:cxnSp>
        <p:nvCxnSpPr>
          <p:cNvPr id="18" name="Google Shape;2542;p45">
            <a:extLst>
              <a:ext uri="{FF2B5EF4-FFF2-40B4-BE49-F238E27FC236}">
                <a16:creationId xmlns:a16="http://schemas.microsoft.com/office/drawing/2014/main" id="{FD5A1DDB-FAE1-4946-90BE-C01E87F17773}"/>
              </a:ext>
            </a:extLst>
          </p:cNvPr>
          <p:cNvCxnSpPr>
            <a:cxnSpLocks/>
          </p:cNvCxnSpPr>
          <p:nvPr/>
        </p:nvCxnSpPr>
        <p:spPr>
          <a:xfrm>
            <a:off x="2340030" y="2614864"/>
            <a:ext cx="2242087" cy="65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2542;p45">
            <a:extLst>
              <a:ext uri="{FF2B5EF4-FFF2-40B4-BE49-F238E27FC236}">
                <a16:creationId xmlns:a16="http://schemas.microsoft.com/office/drawing/2014/main" id="{0B79594C-526B-49B2-9F4D-1C387E35DC49}"/>
              </a:ext>
            </a:extLst>
          </p:cNvPr>
          <p:cNvCxnSpPr>
            <a:cxnSpLocks/>
          </p:cNvCxnSpPr>
          <p:nvPr/>
        </p:nvCxnSpPr>
        <p:spPr>
          <a:xfrm flipV="1">
            <a:off x="2340030" y="4597592"/>
            <a:ext cx="2237985" cy="8144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2542;p45">
            <a:extLst>
              <a:ext uri="{FF2B5EF4-FFF2-40B4-BE49-F238E27FC236}">
                <a16:creationId xmlns:a16="http://schemas.microsoft.com/office/drawing/2014/main" id="{929D6163-279F-4D7F-BE01-105DAAECBEF0}"/>
              </a:ext>
            </a:extLst>
          </p:cNvPr>
          <p:cNvCxnSpPr>
            <a:cxnSpLocks/>
          </p:cNvCxnSpPr>
          <p:nvPr/>
        </p:nvCxnSpPr>
        <p:spPr>
          <a:xfrm>
            <a:off x="2411625" y="3867931"/>
            <a:ext cx="213662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A54804F-0694-4BD0-BB56-3C59D57F9ACD}"/>
              </a:ext>
            </a:extLst>
          </p:cNvPr>
          <p:cNvSpPr txBox="1"/>
          <p:nvPr/>
        </p:nvSpPr>
        <p:spPr>
          <a:xfrm>
            <a:off x="9624140" y="1115314"/>
            <a:ext cx="201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BACKEND</a:t>
            </a:r>
          </a:p>
        </p:txBody>
      </p:sp>
      <p:pic>
        <p:nvPicPr>
          <p:cNvPr id="38" name="Picture 16" descr="phpMyAdmin คืออะไร phpMyAdmin คือ โปรแกรมบริหารจัดการ MySQL database |  Saixiii">
            <a:extLst>
              <a:ext uri="{FF2B5EF4-FFF2-40B4-BE49-F238E27FC236}">
                <a16:creationId xmlns:a16="http://schemas.microsoft.com/office/drawing/2014/main" id="{7D2CA9B0-F24B-4F4A-BF1E-3ADF51D4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873" y="4448261"/>
            <a:ext cx="1958212" cy="13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ePHPant - Mascot PHP Logo PNG Vector (CDR) Free Download">
            <a:extLst>
              <a:ext uri="{FF2B5EF4-FFF2-40B4-BE49-F238E27FC236}">
                <a16:creationId xmlns:a16="http://schemas.microsoft.com/office/drawing/2014/main" id="{73727F32-F8CF-46C3-8422-9F676C94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140" y="1860954"/>
            <a:ext cx="1781993" cy="11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MySQL round logo transparent PNG - StickPNG">
            <a:extLst>
              <a:ext uri="{FF2B5EF4-FFF2-40B4-BE49-F238E27FC236}">
                <a16:creationId xmlns:a16="http://schemas.microsoft.com/office/drawing/2014/main" id="{DBF39A3C-F3A4-42EF-93F9-132AF42F3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299" y="3196869"/>
            <a:ext cx="1116716" cy="11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D8A9D0-5DF9-416F-9D4C-461543547A43}"/>
              </a:ext>
            </a:extLst>
          </p:cNvPr>
          <p:cNvSpPr txBox="1"/>
          <p:nvPr/>
        </p:nvSpPr>
        <p:spPr>
          <a:xfrm>
            <a:off x="276683" y="6068290"/>
            <a:ext cx="5069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BARANGAY MAASIM E-GOVERNANCE: EMPOWERING COMMUNITY THROUGH DIGITAL SOLUTIONS</a:t>
            </a:r>
            <a:endParaRPr lang="en-US" sz="11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53BD56-A3BE-48B0-86D7-48D8E2609984}"/>
              </a:ext>
            </a:extLst>
          </p:cNvPr>
          <p:cNvCxnSpPr/>
          <p:nvPr/>
        </p:nvCxnSpPr>
        <p:spPr>
          <a:xfrm>
            <a:off x="26894" y="6483927"/>
            <a:ext cx="556952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1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736</Words>
  <Application>Microsoft Office PowerPoint</Application>
  <PresentationFormat>Widescreen</PresentationFormat>
  <Paragraphs>170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Bahnschrift SemiCondensed</vt:lpstr>
      <vt:lpstr>Calibri</vt:lpstr>
      <vt:lpstr>Calibri Light</vt:lpstr>
      <vt:lpstr>Fira Sans Extra Condensed</vt:lpstr>
      <vt:lpstr>Poppins</vt:lpstr>
      <vt:lpstr>Poppins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SPECIFICATION</vt:lpstr>
      <vt:lpstr>PowerPoint Presentation</vt:lpstr>
      <vt:lpstr>PowerPoint Presentation</vt:lpstr>
      <vt:lpstr>PATIENT AUTOMATED RECORDS AND INFORMATION SYSTEM FOR THE RURAL HEALTH UNIT (RHU) IN BRGY. PINAOD, SAN ILDEFONSO, BULACAN.</vt:lpstr>
      <vt:lpstr>OBJECTIVES OF THE STUDY</vt:lpstr>
      <vt:lpstr>SPECIFICALLY, THE STUDY AIMED TO:</vt:lpstr>
      <vt:lpstr>PowerPoint Presentation</vt:lpstr>
      <vt:lpstr>LIMITATION OF THE STUDY</vt:lpstr>
      <vt:lpstr>PROGRAM SPECIFICATION</vt:lpstr>
      <vt:lpstr>SOFTWARE SPECIFICATION</vt:lpstr>
      <vt:lpstr>HARDWARE SPECIFICATION</vt:lpstr>
      <vt:lpstr>METHODOLOGY (MODEL)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ENDUSER</dc:creator>
  <cp:lastModifiedBy>ENDUSER</cp:lastModifiedBy>
  <cp:revision>211</cp:revision>
  <dcterms:created xsi:type="dcterms:W3CDTF">2022-11-30T00:21:35Z</dcterms:created>
  <dcterms:modified xsi:type="dcterms:W3CDTF">2024-02-19T13:06:46Z</dcterms:modified>
</cp:coreProperties>
</file>